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63"/>
  </p:notesMasterIdLst>
  <p:handoutMasterIdLst>
    <p:handoutMasterId r:id="rId64"/>
  </p:handoutMasterIdLst>
  <p:sldIdLst>
    <p:sldId id="412" r:id="rId2"/>
    <p:sldId id="494" r:id="rId3"/>
    <p:sldId id="415" r:id="rId4"/>
    <p:sldId id="522" r:id="rId5"/>
    <p:sldId id="507" r:id="rId6"/>
    <p:sldId id="523" r:id="rId7"/>
    <p:sldId id="444" r:id="rId8"/>
    <p:sldId id="433" r:id="rId9"/>
    <p:sldId id="529" r:id="rId10"/>
    <p:sldId id="448" r:id="rId11"/>
    <p:sldId id="449" r:id="rId12"/>
    <p:sldId id="495" r:id="rId13"/>
    <p:sldId id="530" r:id="rId14"/>
    <p:sldId id="488" r:id="rId15"/>
    <p:sldId id="431" r:id="rId16"/>
    <p:sldId id="497" r:id="rId17"/>
    <p:sldId id="531" r:id="rId18"/>
    <p:sldId id="532" r:id="rId19"/>
    <p:sldId id="478" r:id="rId20"/>
    <p:sldId id="533" r:id="rId21"/>
    <p:sldId id="479" r:id="rId22"/>
    <p:sldId id="506" r:id="rId23"/>
    <p:sldId id="481" r:id="rId24"/>
    <p:sldId id="534" r:id="rId25"/>
    <p:sldId id="491" r:id="rId26"/>
    <p:sldId id="535" r:id="rId27"/>
    <p:sldId id="492" r:id="rId28"/>
    <p:sldId id="443" r:id="rId29"/>
    <p:sldId id="446" r:id="rId30"/>
    <p:sldId id="453" r:id="rId31"/>
    <p:sldId id="509" r:id="rId32"/>
    <p:sldId id="536" r:id="rId33"/>
    <p:sldId id="524" r:id="rId34"/>
    <p:sldId id="489" r:id="rId35"/>
    <p:sldId id="457" r:id="rId36"/>
    <p:sldId id="472" r:id="rId37"/>
    <p:sldId id="466" r:id="rId38"/>
    <p:sldId id="527" r:id="rId39"/>
    <p:sldId id="482" r:id="rId40"/>
    <p:sldId id="477" r:id="rId41"/>
    <p:sldId id="486" r:id="rId42"/>
    <p:sldId id="460" r:id="rId43"/>
    <p:sldId id="520" r:id="rId44"/>
    <p:sldId id="515" r:id="rId45"/>
    <p:sldId id="498" r:id="rId46"/>
    <p:sldId id="487" r:id="rId47"/>
    <p:sldId id="483" r:id="rId48"/>
    <p:sldId id="484" r:id="rId49"/>
    <p:sldId id="485" r:id="rId50"/>
    <p:sldId id="315" r:id="rId51"/>
    <p:sldId id="305" r:id="rId52"/>
    <p:sldId id="301" r:id="rId53"/>
    <p:sldId id="303" r:id="rId54"/>
    <p:sldId id="304" r:id="rId55"/>
    <p:sldId id="502" r:id="rId56"/>
    <p:sldId id="526" r:id="rId57"/>
    <p:sldId id="525" r:id="rId58"/>
    <p:sldId id="499" r:id="rId59"/>
    <p:sldId id="500" r:id="rId60"/>
    <p:sldId id="521" r:id="rId61"/>
    <p:sldId id="450" r:id="rId62"/>
  </p:sldIdLst>
  <p:sldSz cx="9144000" cy="5143500" type="screen16x9"/>
  <p:notesSz cx="6794500" cy="9931400"/>
  <p:defaultTextStyle>
    <a:defPPr>
      <a:defRPr lang="en-US"/>
    </a:defPPr>
    <a:lvl1pPr algn="l" rtl="0" eaLnBrk="0" fontAlgn="base" hangingPunct="0">
      <a:spcBef>
        <a:spcPct val="0"/>
      </a:spcBef>
      <a:spcAft>
        <a:spcPct val="0"/>
      </a:spcAft>
      <a:defRPr sz="2800"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sz="2800"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sz="2800"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sz="2800"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sz="2800"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sz="2800"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sz="2800"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sz="2800"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sz="2800"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576">
          <p15:clr>
            <a:srgbClr val="A4A3A4"/>
          </p15:clr>
        </p15:guide>
        <p15:guide id="2" pos="960">
          <p15:clr>
            <a:srgbClr val="A4A3A4"/>
          </p15:clr>
        </p15:guide>
      </p15:sldGuideLst>
    </p:ext>
    <p:ext uri="{2D200454-40CA-4A62-9FC3-DE9A4176ACB9}">
      <p15:notesGuideLst xmlns:p15="http://schemas.microsoft.com/office/powerpoint/2012/main">
        <p15:guide id="1" orient="horz" pos="3128">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66"/>
    <a:srgbClr val="0033CC"/>
    <a:srgbClr val="00CC00"/>
    <a:srgbClr val="CC0000"/>
    <a:srgbClr val="A71930"/>
    <a:srgbClr val="811A20"/>
    <a:srgbClr val="C8BC0B"/>
    <a:srgbClr val="DA9F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inimized">
    <p:restoredLeft sz="0" autoAdjust="0"/>
    <p:restoredTop sz="0" autoAdjust="0"/>
  </p:normalViewPr>
  <p:slideViewPr>
    <p:cSldViewPr>
      <p:cViewPr varScale="1">
        <p:scale>
          <a:sx n="36" d="100"/>
          <a:sy n="36" d="100"/>
        </p:scale>
        <p:origin x="4416" y="42"/>
      </p:cViewPr>
      <p:guideLst>
        <p:guide orient="horz" pos="576"/>
        <p:guide pos="9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728"/>
    </p:cViewPr>
  </p:sorterViewPr>
  <p:notesViewPr>
    <p:cSldViewPr>
      <p:cViewPr varScale="1">
        <p:scale>
          <a:sx n="60" d="100"/>
          <a:sy n="60" d="100"/>
        </p:scale>
        <p:origin x="-1574" y="-91"/>
      </p:cViewPr>
      <p:guideLst>
        <p:guide orient="horz" pos="3128"/>
        <p:guide pos="214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B06C4128-D8EB-7791-69F0-7500B26CAF95}"/>
              </a:ext>
            </a:extLst>
          </p:cNvPr>
          <p:cNvSpPr>
            <a:spLocks noGrp="1" noChangeArrowheads="1"/>
          </p:cNvSpPr>
          <p:nvPr>
            <p:ph type="hdr" sz="quarter"/>
          </p:nvPr>
        </p:nvSpPr>
        <p:spPr bwMode="auto">
          <a:xfrm>
            <a:off x="0" y="0"/>
            <a:ext cx="2944813"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atin typeface="Times" charset="0"/>
                <a:ea typeface="ＭＳ Ｐゴシック" charset="0"/>
                <a:cs typeface="ＭＳ Ｐゴシック" charset="0"/>
              </a:defRPr>
            </a:lvl1pPr>
          </a:lstStyle>
          <a:p>
            <a:pPr>
              <a:defRPr/>
            </a:pPr>
            <a:endParaRPr lang="nl-NL"/>
          </a:p>
        </p:txBody>
      </p:sp>
      <p:sp>
        <p:nvSpPr>
          <p:cNvPr id="41987" name="Rectangle 3">
            <a:extLst>
              <a:ext uri="{FF2B5EF4-FFF2-40B4-BE49-F238E27FC236}">
                <a16:creationId xmlns:a16="http://schemas.microsoft.com/office/drawing/2014/main" id="{A7873FDE-A5E5-1C11-5BCF-1091A3778333}"/>
              </a:ext>
            </a:extLst>
          </p:cNvPr>
          <p:cNvSpPr>
            <a:spLocks noGrp="1" noChangeArrowheads="1"/>
          </p:cNvSpPr>
          <p:nvPr>
            <p:ph type="dt" sz="quarter" idx="1"/>
          </p:nvPr>
        </p:nvSpPr>
        <p:spPr bwMode="auto">
          <a:xfrm>
            <a:off x="3849688" y="0"/>
            <a:ext cx="2944812"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atin typeface="Times" charset="0"/>
                <a:ea typeface="ＭＳ Ｐゴシック" charset="0"/>
                <a:cs typeface="ＭＳ Ｐゴシック" charset="0"/>
              </a:defRPr>
            </a:lvl1pPr>
          </a:lstStyle>
          <a:p>
            <a:pPr>
              <a:defRPr/>
            </a:pPr>
            <a:endParaRPr lang="nl-NL"/>
          </a:p>
        </p:txBody>
      </p:sp>
      <p:sp>
        <p:nvSpPr>
          <p:cNvPr id="41988" name="Rectangle 4">
            <a:extLst>
              <a:ext uri="{FF2B5EF4-FFF2-40B4-BE49-F238E27FC236}">
                <a16:creationId xmlns:a16="http://schemas.microsoft.com/office/drawing/2014/main" id="{09A66EAC-B505-DF3B-3809-0C7C22FD8404}"/>
              </a:ext>
            </a:extLst>
          </p:cNvPr>
          <p:cNvSpPr>
            <a:spLocks noGrp="1" noChangeArrowheads="1"/>
          </p:cNvSpPr>
          <p:nvPr>
            <p:ph type="ftr" sz="quarter" idx="2"/>
          </p:nvPr>
        </p:nvSpPr>
        <p:spPr bwMode="auto">
          <a:xfrm>
            <a:off x="0" y="9434513"/>
            <a:ext cx="2944813"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atin typeface="Times" charset="0"/>
                <a:ea typeface="ＭＳ Ｐゴシック" charset="0"/>
                <a:cs typeface="ＭＳ Ｐゴシック" charset="0"/>
              </a:defRPr>
            </a:lvl1pPr>
          </a:lstStyle>
          <a:p>
            <a:pPr>
              <a:defRPr/>
            </a:pPr>
            <a:endParaRPr lang="nl-NL"/>
          </a:p>
        </p:txBody>
      </p:sp>
      <p:sp>
        <p:nvSpPr>
          <p:cNvPr id="41989" name="Rectangle 5">
            <a:extLst>
              <a:ext uri="{FF2B5EF4-FFF2-40B4-BE49-F238E27FC236}">
                <a16:creationId xmlns:a16="http://schemas.microsoft.com/office/drawing/2014/main" id="{3863B1AB-EDDD-614F-1C7F-A9DD01A8A402}"/>
              </a:ext>
            </a:extLst>
          </p:cNvPr>
          <p:cNvSpPr>
            <a:spLocks noGrp="1" noChangeArrowheads="1"/>
          </p:cNvSpPr>
          <p:nvPr>
            <p:ph type="sldNum" sz="quarter" idx="3"/>
          </p:nvPr>
        </p:nvSpPr>
        <p:spPr bwMode="auto">
          <a:xfrm>
            <a:off x="3849688" y="9434513"/>
            <a:ext cx="2944812"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atin typeface="Times" panose="02020603050405020304" pitchFamily="18" charset="0"/>
              </a:defRPr>
            </a:lvl1pPr>
          </a:lstStyle>
          <a:p>
            <a:pPr>
              <a:defRPr/>
            </a:pPr>
            <a:fld id="{4858C513-4E04-481E-BD64-8FF5F0461E0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21C8B8BE-551A-56FF-6FFC-BE7D006D9838}"/>
              </a:ext>
            </a:extLst>
          </p:cNvPr>
          <p:cNvSpPr>
            <a:spLocks noGrp="1" noChangeArrowheads="1"/>
          </p:cNvSpPr>
          <p:nvPr>
            <p:ph type="hdr" sz="quarter"/>
          </p:nvPr>
        </p:nvSpPr>
        <p:spPr bwMode="auto">
          <a:xfrm>
            <a:off x="0" y="0"/>
            <a:ext cx="2944813"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atin typeface="Times" charset="0"/>
                <a:ea typeface="ＭＳ Ｐゴシック" charset="0"/>
                <a:cs typeface="ＭＳ Ｐゴシック" charset="0"/>
              </a:defRPr>
            </a:lvl1pPr>
          </a:lstStyle>
          <a:p>
            <a:pPr>
              <a:defRPr/>
            </a:pPr>
            <a:endParaRPr lang="nl-NL"/>
          </a:p>
        </p:txBody>
      </p:sp>
      <p:sp>
        <p:nvSpPr>
          <p:cNvPr id="39939" name="Rectangle 3">
            <a:extLst>
              <a:ext uri="{FF2B5EF4-FFF2-40B4-BE49-F238E27FC236}">
                <a16:creationId xmlns:a16="http://schemas.microsoft.com/office/drawing/2014/main" id="{BDA6B2B7-55DA-82BA-6253-ED1688B98DC3}"/>
              </a:ext>
            </a:extLst>
          </p:cNvPr>
          <p:cNvSpPr>
            <a:spLocks noGrp="1" noChangeArrowheads="1"/>
          </p:cNvSpPr>
          <p:nvPr>
            <p:ph type="dt" idx="1"/>
          </p:nvPr>
        </p:nvSpPr>
        <p:spPr bwMode="auto">
          <a:xfrm>
            <a:off x="3849688" y="0"/>
            <a:ext cx="2944812"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atin typeface="Times" charset="0"/>
                <a:ea typeface="ＭＳ Ｐゴシック" charset="0"/>
                <a:cs typeface="ＭＳ Ｐゴシック" charset="0"/>
              </a:defRPr>
            </a:lvl1pPr>
          </a:lstStyle>
          <a:p>
            <a:pPr>
              <a:defRPr/>
            </a:pPr>
            <a:endParaRPr lang="nl-NL"/>
          </a:p>
        </p:txBody>
      </p:sp>
      <p:sp>
        <p:nvSpPr>
          <p:cNvPr id="8196" name="Rectangle 4">
            <a:extLst>
              <a:ext uri="{FF2B5EF4-FFF2-40B4-BE49-F238E27FC236}">
                <a16:creationId xmlns:a16="http://schemas.microsoft.com/office/drawing/2014/main" id="{FDC29F1C-2E75-1BC4-05AD-BA414FC96995}"/>
              </a:ext>
            </a:extLst>
          </p:cNvPr>
          <p:cNvSpPr>
            <a:spLocks noGrp="1" noRot="1" noChangeAspect="1" noChangeArrowheads="1" noTextEdit="1"/>
          </p:cNvSpPr>
          <p:nvPr>
            <p:ph type="sldImg" idx="2"/>
          </p:nvPr>
        </p:nvSpPr>
        <p:spPr bwMode="auto">
          <a:xfrm>
            <a:off x="87313" y="744538"/>
            <a:ext cx="6619875" cy="37242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41" name="Rectangle 5">
            <a:extLst>
              <a:ext uri="{FF2B5EF4-FFF2-40B4-BE49-F238E27FC236}">
                <a16:creationId xmlns:a16="http://schemas.microsoft.com/office/drawing/2014/main" id="{E88CB8BE-1D5B-5740-61EA-F395E56EA282}"/>
              </a:ext>
            </a:extLst>
          </p:cNvPr>
          <p:cNvSpPr>
            <a:spLocks noGrp="1" noChangeArrowheads="1"/>
          </p:cNvSpPr>
          <p:nvPr>
            <p:ph type="body" sz="quarter" idx="3"/>
          </p:nvPr>
        </p:nvSpPr>
        <p:spPr bwMode="auto">
          <a:xfrm>
            <a:off x="906463" y="4718050"/>
            <a:ext cx="4981575" cy="44688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9942" name="Rectangle 6">
            <a:extLst>
              <a:ext uri="{FF2B5EF4-FFF2-40B4-BE49-F238E27FC236}">
                <a16:creationId xmlns:a16="http://schemas.microsoft.com/office/drawing/2014/main" id="{6A8E2204-D6E4-C70C-2283-B816D487CE15}"/>
              </a:ext>
            </a:extLst>
          </p:cNvPr>
          <p:cNvSpPr>
            <a:spLocks noGrp="1" noChangeArrowheads="1"/>
          </p:cNvSpPr>
          <p:nvPr>
            <p:ph type="ftr" sz="quarter" idx="4"/>
          </p:nvPr>
        </p:nvSpPr>
        <p:spPr bwMode="auto">
          <a:xfrm>
            <a:off x="0" y="9434513"/>
            <a:ext cx="2944813"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atin typeface="Times" charset="0"/>
                <a:ea typeface="ＭＳ Ｐゴシック" charset="0"/>
                <a:cs typeface="ＭＳ Ｐゴシック" charset="0"/>
              </a:defRPr>
            </a:lvl1pPr>
          </a:lstStyle>
          <a:p>
            <a:pPr>
              <a:defRPr/>
            </a:pPr>
            <a:endParaRPr lang="nl-NL"/>
          </a:p>
        </p:txBody>
      </p:sp>
      <p:sp>
        <p:nvSpPr>
          <p:cNvPr id="39943" name="Rectangle 7">
            <a:extLst>
              <a:ext uri="{FF2B5EF4-FFF2-40B4-BE49-F238E27FC236}">
                <a16:creationId xmlns:a16="http://schemas.microsoft.com/office/drawing/2014/main" id="{DB4D1361-2017-914B-43CC-70829BEA75F4}"/>
              </a:ext>
            </a:extLst>
          </p:cNvPr>
          <p:cNvSpPr>
            <a:spLocks noGrp="1" noChangeArrowheads="1"/>
          </p:cNvSpPr>
          <p:nvPr>
            <p:ph type="sldNum" sz="quarter" idx="5"/>
          </p:nvPr>
        </p:nvSpPr>
        <p:spPr bwMode="auto">
          <a:xfrm>
            <a:off x="3849688" y="9434513"/>
            <a:ext cx="2944812"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atin typeface="Times" panose="02020603050405020304" pitchFamily="18" charset="0"/>
              </a:defRPr>
            </a:lvl1pPr>
          </a:lstStyle>
          <a:p>
            <a:pPr>
              <a:defRPr/>
            </a:pPr>
            <a:fld id="{3F022AF1-219F-411A-8104-5F78BB69904D}"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9" charset="0"/>
        <a:ea typeface="MS PGothic" panose="020B0600070205080204" pitchFamily="34" charset="-128"/>
        <a:cs typeface="ＭＳ Ｐゴシック" pitchFamily="68" charset="-128"/>
      </a:defRPr>
    </a:lvl1pPr>
    <a:lvl2pPr marL="457200" algn="l" rtl="0" eaLnBrk="0" fontAlgn="base" hangingPunct="0">
      <a:spcBef>
        <a:spcPct val="30000"/>
      </a:spcBef>
      <a:spcAft>
        <a:spcPct val="0"/>
      </a:spcAft>
      <a:defRPr sz="1200" kern="1200">
        <a:solidFill>
          <a:schemeClr val="tx1"/>
        </a:solidFill>
        <a:latin typeface="Times" pitchFamily="19"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pitchFamily="19"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pitchFamily="19"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pitchFamily="19" charset="0"/>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C9C7A0F2-20F2-3AE0-C68F-0A656E9892CA}"/>
              </a:ext>
            </a:extLst>
          </p:cNvPr>
          <p:cNvSpPr>
            <a:spLocks noGrp="1" noRot="1" noChangeAspect="1" noChangeArrowheads="1" noTextEdit="1"/>
          </p:cNvSpPr>
          <p:nvPr>
            <p:ph type="sldImg"/>
          </p:nvPr>
        </p:nvSpPr>
        <p:spPr>
          <a:ln/>
        </p:spPr>
      </p:sp>
      <p:sp>
        <p:nvSpPr>
          <p:cNvPr id="11267" name="Notes Placeholder 2">
            <a:extLst>
              <a:ext uri="{FF2B5EF4-FFF2-40B4-BE49-F238E27FC236}">
                <a16:creationId xmlns:a16="http://schemas.microsoft.com/office/drawing/2014/main" id="{ADE4759D-4232-0EBA-3E6F-9398C380A0B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11268" name="Slide Number Placeholder 3">
            <a:extLst>
              <a:ext uri="{FF2B5EF4-FFF2-40B4-BE49-F238E27FC236}">
                <a16:creationId xmlns:a16="http://schemas.microsoft.com/office/drawing/2014/main" id="{69E64536-65E0-433E-D208-65EBEFE01BF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1E33F0A0-9C67-43C9-BC39-BB5DE9E2D0A8}" type="slidenum">
              <a:rPr lang="en-US" altLang="en-US" sz="1200" smtClean="0">
                <a:latin typeface="Times" panose="02020603050405020304" pitchFamily="18" charset="0"/>
              </a:rPr>
              <a:pPr/>
              <a:t>1</a:t>
            </a:fld>
            <a:endParaRPr lang="en-US" altLang="en-US" sz="1200">
              <a:latin typeface="Times"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2E23FCEE-B122-FA4A-02CC-C936354D573F}"/>
              </a:ext>
            </a:extLst>
          </p:cNvPr>
          <p:cNvSpPr>
            <a:spLocks noGrp="1" noRot="1" noChangeAspect="1" noChangeArrowheads="1" noTextEdit="1"/>
          </p:cNvSpPr>
          <p:nvPr>
            <p:ph type="sldImg"/>
          </p:nvPr>
        </p:nvSpPr>
        <p:spPr>
          <a:ln/>
        </p:spPr>
      </p:sp>
      <p:sp>
        <p:nvSpPr>
          <p:cNvPr id="37891" name="Notes Placeholder 2">
            <a:extLst>
              <a:ext uri="{FF2B5EF4-FFF2-40B4-BE49-F238E27FC236}">
                <a16:creationId xmlns:a16="http://schemas.microsoft.com/office/drawing/2014/main" id="{3E9E8DBF-3EA3-4076-1520-72329A9633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nl-BE" altLang="en-BE">
              <a:latin typeface="Times" panose="02020603050405020304" pitchFamily="18" charset="0"/>
            </a:endParaRPr>
          </a:p>
        </p:txBody>
      </p:sp>
      <p:sp>
        <p:nvSpPr>
          <p:cNvPr id="37892" name="Slide Number Placeholder 3">
            <a:extLst>
              <a:ext uri="{FF2B5EF4-FFF2-40B4-BE49-F238E27FC236}">
                <a16:creationId xmlns:a16="http://schemas.microsoft.com/office/drawing/2014/main" id="{CCF77D97-0531-D60D-EBDA-244A2D64FE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D2BE68AD-788D-453F-BDE0-253386D2BEF4}" type="slidenum">
              <a:rPr lang="en-US" altLang="en-US" sz="1200" smtClean="0">
                <a:latin typeface="Times" panose="02020603050405020304" pitchFamily="18" charset="0"/>
              </a:rPr>
              <a:pPr/>
              <a:t>18</a:t>
            </a:fld>
            <a:endParaRPr lang="en-US" altLang="en-US" sz="1200">
              <a:latin typeface="Times"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a:extLst>
              <a:ext uri="{FF2B5EF4-FFF2-40B4-BE49-F238E27FC236}">
                <a16:creationId xmlns:a16="http://schemas.microsoft.com/office/drawing/2014/main" id="{813E4C0F-F752-AF5F-D212-FB46BAECC24C}"/>
              </a:ext>
            </a:extLst>
          </p:cNvPr>
          <p:cNvSpPr>
            <a:spLocks noGrp="1" noRot="1" noChangeAspect="1" noChangeArrowheads="1" noTextEdit="1"/>
          </p:cNvSpPr>
          <p:nvPr>
            <p:ph type="sldImg"/>
          </p:nvPr>
        </p:nvSpPr>
        <p:spPr>
          <a:ln/>
        </p:spPr>
      </p:sp>
      <p:sp>
        <p:nvSpPr>
          <p:cNvPr id="40963" name="Notes Placeholder 2">
            <a:extLst>
              <a:ext uri="{FF2B5EF4-FFF2-40B4-BE49-F238E27FC236}">
                <a16:creationId xmlns:a16="http://schemas.microsoft.com/office/drawing/2014/main" id="{92A788C8-3F0B-68C4-ECAD-26678B35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nl-BE" altLang="en-BE">
              <a:latin typeface="Times" panose="02020603050405020304" pitchFamily="18" charset="0"/>
            </a:endParaRPr>
          </a:p>
        </p:txBody>
      </p:sp>
      <p:sp>
        <p:nvSpPr>
          <p:cNvPr id="40964" name="Slide Number Placeholder 3">
            <a:extLst>
              <a:ext uri="{FF2B5EF4-FFF2-40B4-BE49-F238E27FC236}">
                <a16:creationId xmlns:a16="http://schemas.microsoft.com/office/drawing/2014/main" id="{CA356D56-7E68-ABA7-8A5B-78AE7180DED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B8E6119E-35D2-4DD6-B6BF-F8244DF55106}" type="slidenum">
              <a:rPr lang="en-US" altLang="en-US" sz="1200" smtClean="0">
                <a:latin typeface="Times" panose="02020603050405020304" pitchFamily="18" charset="0"/>
              </a:rPr>
              <a:pPr/>
              <a:t>20</a:t>
            </a:fld>
            <a:endParaRPr lang="en-US" altLang="en-US" sz="1200">
              <a:latin typeface="Times"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a:extLst>
              <a:ext uri="{FF2B5EF4-FFF2-40B4-BE49-F238E27FC236}">
                <a16:creationId xmlns:a16="http://schemas.microsoft.com/office/drawing/2014/main" id="{320D8D2A-5DC6-5DF7-B89E-D7031AA2CB96}"/>
              </a:ext>
            </a:extLst>
          </p:cNvPr>
          <p:cNvSpPr>
            <a:spLocks noGrp="1" noRot="1" noChangeAspect="1" noChangeArrowheads="1" noTextEdit="1"/>
          </p:cNvSpPr>
          <p:nvPr>
            <p:ph type="sldImg"/>
          </p:nvPr>
        </p:nvSpPr>
        <p:spPr>
          <a:ln/>
        </p:spPr>
      </p:sp>
      <p:sp>
        <p:nvSpPr>
          <p:cNvPr id="83971" name="Notes Placeholder 2">
            <a:extLst>
              <a:ext uri="{FF2B5EF4-FFF2-40B4-BE49-F238E27FC236}">
                <a16:creationId xmlns:a16="http://schemas.microsoft.com/office/drawing/2014/main" id="{71947751-EA05-E7DA-3D82-0CE376CBB45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panose="02020603050405020304" pitchFamily="18" charset="0"/>
              </a:rPr>
              <a:t>Take away massages: 2 different technologies: thin film and Si, Si: thick robust, highly efficient, reached its limit: thin film –new, more options, less efficient but faster and cheaper to make. Can be combined with SI in tandem technologie, can be flexible, semi-transparent. What is an absorber layer, what is a TCO, why do we need light absorption etc</a:t>
            </a:r>
            <a:endParaRPr lang="en-GB" altLang="en-US">
              <a:latin typeface="Times" panose="02020603050405020304" pitchFamily="18" charset="0"/>
            </a:endParaRPr>
          </a:p>
        </p:txBody>
      </p:sp>
      <p:sp>
        <p:nvSpPr>
          <p:cNvPr id="83972" name="Slide Number Placeholder 3">
            <a:extLst>
              <a:ext uri="{FF2B5EF4-FFF2-40B4-BE49-F238E27FC236}">
                <a16:creationId xmlns:a16="http://schemas.microsoft.com/office/drawing/2014/main" id="{F80829BE-1B97-727F-5904-B4732C7D332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16221B81-52C0-46CC-B030-A721FAC16F3F}" type="slidenum">
              <a:rPr lang="en-US" altLang="en-US" sz="1200" smtClean="0">
                <a:latin typeface="Times" panose="02020603050405020304" pitchFamily="18" charset="0"/>
              </a:rPr>
              <a:pPr/>
              <a:t>61</a:t>
            </a:fld>
            <a:endParaRPr lang="en-US" altLang="en-US" sz="1200">
              <a:latin typeface="Times"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DA999BF1-55CA-66FB-F7F4-9A5706C45B30}"/>
              </a:ext>
            </a:extLst>
          </p:cNvPr>
          <p:cNvSpPr>
            <a:spLocks noGrp="1" noRot="1" noChangeAspect="1" noChangeArrowheads="1" noTextEdit="1"/>
          </p:cNvSpPr>
          <p:nvPr>
            <p:ph type="sldImg"/>
          </p:nvPr>
        </p:nvSpPr>
        <p:spPr>
          <a:ln/>
        </p:spPr>
      </p:sp>
      <p:sp>
        <p:nvSpPr>
          <p:cNvPr id="19459" name="Notes Placeholder 2">
            <a:extLst>
              <a:ext uri="{FF2B5EF4-FFF2-40B4-BE49-F238E27FC236}">
                <a16:creationId xmlns:a16="http://schemas.microsoft.com/office/drawing/2014/main" id="{2EB5186B-9BC5-663C-2BF1-57E40F3A023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19460" name="Slide Number Placeholder 3">
            <a:extLst>
              <a:ext uri="{FF2B5EF4-FFF2-40B4-BE49-F238E27FC236}">
                <a16:creationId xmlns:a16="http://schemas.microsoft.com/office/drawing/2014/main" id="{985AFE11-D940-FA91-7DDF-3FDB5BD965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814D3344-5BB9-4277-8D3B-84831DC012C1}" type="slidenum">
              <a:rPr lang="en-US" altLang="en-US" sz="1200" smtClean="0">
                <a:latin typeface="Times" panose="02020603050405020304" pitchFamily="18" charset="0"/>
              </a:rPr>
              <a:pPr/>
              <a:t>8</a:t>
            </a:fld>
            <a:endParaRPr lang="en-US" altLang="en-US" sz="1200">
              <a:latin typeface="Times"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1FA5DFC9-A7B7-7F83-4ADF-E3069A640827}"/>
              </a:ext>
            </a:extLst>
          </p:cNvPr>
          <p:cNvSpPr>
            <a:spLocks noGrp="1" noRot="1" noChangeAspect="1" noChangeArrowheads="1" noTextEdit="1"/>
          </p:cNvSpPr>
          <p:nvPr>
            <p:ph type="sldImg"/>
          </p:nvPr>
        </p:nvSpPr>
        <p:spPr>
          <a:ln/>
        </p:spPr>
      </p:sp>
      <p:sp>
        <p:nvSpPr>
          <p:cNvPr id="21507" name="Notes Placeholder 2">
            <a:extLst>
              <a:ext uri="{FF2B5EF4-FFF2-40B4-BE49-F238E27FC236}">
                <a16:creationId xmlns:a16="http://schemas.microsoft.com/office/drawing/2014/main" id="{D1FFCE64-97FE-3771-16F5-343B3B452B3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21508" name="Slide Number Placeholder 3">
            <a:extLst>
              <a:ext uri="{FF2B5EF4-FFF2-40B4-BE49-F238E27FC236}">
                <a16:creationId xmlns:a16="http://schemas.microsoft.com/office/drawing/2014/main" id="{277999BD-959E-6EA7-1BA4-D413C3565CA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85AF7C91-2098-4EE8-B3AF-0317ECF9ED16}" type="slidenum">
              <a:rPr lang="en-US" altLang="en-US" sz="1200" smtClean="0">
                <a:latin typeface="Times" panose="02020603050405020304" pitchFamily="18" charset="0"/>
              </a:rPr>
              <a:pPr/>
              <a:t>9</a:t>
            </a:fld>
            <a:endParaRPr lang="en-US" altLang="en-US" sz="1200">
              <a:latin typeface="Times"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6FD1AC93-2AD5-6F64-BF65-1E71FCFAF4F6}"/>
              </a:ext>
            </a:extLst>
          </p:cNvPr>
          <p:cNvSpPr>
            <a:spLocks noGrp="1" noRot="1" noChangeAspect="1" noChangeArrowheads="1" noTextEdit="1"/>
          </p:cNvSpPr>
          <p:nvPr>
            <p:ph type="sldImg"/>
          </p:nvPr>
        </p:nvSpPr>
        <p:spPr>
          <a:ln/>
        </p:spPr>
      </p:sp>
      <p:sp>
        <p:nvSpPr>
          <p:cNvPr id="23555" name="Notes Placeholder 2">
            <a:extLst>
              <a:ext uri="{FF2B5EF4-FFF2-40B4-BE49-F238E27FC236}">
                <a16:creationId xmlns:a16="http://schemas.microsoft.com/office/drawing/2014/main" id="{97BB78F8-7CB9-E862-81A3-E5EEAF12CE2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23556" name="Slide Number Placeholder 3">
            <a:extLst>
              <a:ext uri="{FF2B5EF4-FFF2-40B4-BE49-F238E27FC236}">
                <a16:creationId xmlns:a16="http://schemas.microsoft.com/office/drawing/2014/main" id="{CEB7C479-B423-79E9-526F-FC70A473F0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CAA8E703-5501-4EFD-AF37-43D461D23659}" type="slidenum">
              <a:rPr lang="en-US" altLang="en-US" sz="1200" smtClean="0">
                <a:latin typeface="Times" panose="02020603050405020304" pitchFamily="18" charset="0"/>
              </a:rPr>
              <a:pPr/>
              <a:t>10</a:t>
            </a:fld>
            <a:endParaRPr lang="en-US" altLang="en-US" sz="1200">
              <a:latin typeface="Times"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D053F2C1-77E0-69C0-803F-14A099B1710C}"/>
              </a:ext>
            </a:extLst>
          </p:cNvPr>
          <p:cNvSpPr>
            <a:spLocks noGrp="1" noRot="1" noChangeAspect="1" noChangeArrowheads="1" noTextEdit="1"/>
          </p:cNvSpPr>
          <p:nvPr>
            <p:ph type="sldImg"/>
          </p:nvPr>
        </p:nvSpPr>
        <p:spPr>
          <a:ln/>
        </p:spPr>
      </p:sp>
      <p:sp>
        <p:nvSpPr>
          <p:cNvPr id="25603" name="Notes Placeholder 2">
            <a:extLst>
              <a:ext uri="{FF2B5EF4-FFF2-40B4-BE49-F238E27FC236}">
                <a16:creationId xmlns:a16="http://schemas.microsoft.com/office/drawing/2014/main" id="{2DF8DC52-A52B-9093-5FC0-F78B0923ED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25604" name="Slide Number Placeholder 3">
            <a:extLst>
              <a:ext uri="{FF2B5EF4-FFF2-40B4-BE49-F238E27FC236}">
                <a16:creationId xmlns:a16="http://schemas.microsoft.com/office/drawing/2014/main" id="{09361F02-093D-9C6D-4303-E9C51AD06B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B45D9955-F631-46FC-8568-03C57DE2EA84}" type="slidenum">
              <a:rPr lang="en-US" altLang="en-US" sz="1200" smtClean="0">
                <a:latin typeface="Times" panose="02020603050405020304" pitchFamily="18" charset="0"/>
              </a:rPr>
              <a:pPr/>
              <a:t>11</a:t>
            </a:fld>
            <a:endParaRPr lang="en-US" altLang="en-US" sz="1200">
              <a:latin typeface="Times"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C9A68057-E1D4-D2C3-4FAE-09D9B1E2AB5B}"/>
              </a:ext>
            </a:extLst>
          </p:cNvPr>
          <p:cNvSpPr>
            <a:spLocks noGrp="1" noRot="1" noChangeAspect="1" noChangeArrowheads="1" noTextEdit="1"/>
          </p:cNvSpPr>
          <p:nvPr>
            <p:ph type="sldImg"/>
          </p:nvPr>
        </p:nvSpPr>
        <p:spPr>
          <a:ln/>
        </p:spPr>
      </p:sp>
      <p:sp>
        <p:nvSpPr>
          <p:cNvPr id="27651" name="Notes Placeholder 2">
            <a:extLst>
              <a:ext uri="{FF2B5EF4-FFF2-40B4-BE49-F238E27FC236}">
                <a16:creationId xmlns:a16="http://schemas.microsoft.com/office/drawing/2014/main" id="{D12FC1E0-02F3-DB47-D0B0-EF6EE28F1B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27652" name="Slide Number Placeholder 3">
            <a:extLst>
              <a:ext uri="{FF2B5EF4-FFF2-40B4-BE49-F238E27FC236}">
                <a16:creationId xmlns:a16="http://schemas.microsoft.com/office/drawing/2014/main" id="{727CB83F-C733-667D-F90C-51E085E66A4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121DA846-FC6D-4DB9-A843-03B39F668230}" type="slidenum">
              <a:rPr lang="en-US" altLang="en-US" sz="1200" smtClean="0">
                <a:latin typeface="Times" panose="02020603050405020304" pitchFamily="18" charset="0"/>
              </a:rPr>
              <a:pPr/>
              <a:t>12</a:t>
            </a:fld>
            <a:endParaRPr lang="en-US" altLang="en-US" sz="1200">
              <a:latin typeface="Times"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47098097-BBCD-E9D5-BEB7-B62A04A4698A}"/>
              </a:ext>
            </a:extLst>
          </p:cNvPr>
          <p:cNvSpPr>
            <a:spLocks noGrp="1" noRot="1" noChangeAspect="1" noChangeArrowheads="1" noTextEdit="1"/>
          </p:cNvSpPr>
          <p:nvPr>
            <p:ph type="sldImg"/>
          </p:nvPr>
        </p:nvSpPr>
        <p:spPr>
          <a:ln/>
        </p:spPr>
      </p:sp>
      <p:sp>
        <p:nvSpPr>
          <p:cNvPr id="29699" name="Notes Placeholder 2">
            <a:extLst>
              <a:ext uri="{FF2B5EF4-FFF2-40B4-BE49-F238E27FC236}">
                <a16:creationId xmlns:a16="http://schemas.microsoft.com/office/drawing/2014/main" id="{97360D91-4FB2-70C3-10F6-BA144E7B986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29700" name="Slide Number Placeholder 3">
            <a:extLst>
              <a:ext uri="{FF2B5EF4-FFF2-40B4-BE49-F238E27FC236}">
                <a16:creationId xmlns:a16="http://schemas.microsoft.com/office/drawing/2014/main" id="{778392B5-2562-FA5D-8CE8-2D2BB4D132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E734514D-FAA9-4DC1-A6BA-15D0EAA0C260}" type="slidenum">
              <a:rPr lang="en-US" altLang="en-US" sz="1200" smtClean="0">
                <a:latin typeface="Times" panose="02020603050405020304" pitchFamily="18" charset="0"/>
              </a:rPr>
              <a:pPr/>
              <a:t>13</a:t>
            </a:fld>
            <a:endParaRPr lang="en-US" altLang="en-US" sz="1200">
              <a:latin typeface="Times"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5B942761-F8DA-00D7-0B4B-CD26A9F106E4}"/>
              </a:ext>
            </a:extLst>
          </p:cNvPr>
          <p:cNvSpPr>
            <a:spLocks noGrp="1" noRot="1" noChangeAspect="1" noChangeArrowheads="1" noTextEdit="1"/>
          </p:cNvSpPr>
          <p:nvPr>
            <p:ph type="sldImg"/>
          </p:nvPr>
        </p:nvSpPr>
        <p:spPr>
          <a:ln/>
        </p:spPr>
      </p:sp>
      <p:sp>
        <p:nvSpPr>
          <p:cNvPr id="31747" name="Notes Placeholder 2">
            <a:extLst>
              <a:ext uri="{FF2B5EF4-FFF2-40B4-BE49-F238E27FC236}">
                <a16:creationId xmlns:a16="http://schemas.microsoft.com/office/drawing/2014/main" id="{B08AC567-9BFD-BFE7-E818-D1BD012C87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Times" panose="02020603050405020304" pitchFamily="18" charset="0"/>
            </a:endParaRPr>
          </a:p>
        </p:txBody>
      </p:sp>
      <p:sp>
        <p:nvSpPr>
          <p:cNvPr id="31748" name="Slide Number Placeholder 3">
            <a:extLst>
              <a:ext uri="{FF2B5EF4-FFF2-40B4-BE49-F238E27FC236}">
                <a16:creationId xmlns:a16="http://schemas.microsoft.com/office/drawing/2014/main" id="{5261BA92-83F3-BDAC-3A4E-976EFA390E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C8746E37-F64A-43C2-BDAA-3207148D695B}" type="slidenum">
              <a:rPr lang="en-US" altLang="en-US" sz="1200" smtClean="0">
                <a:latin typeface="Times" panose="02020603050405020304" pitchFamily="18" charset="0"/>
              </a:rPr>
              <a:pPr/>
              <a:t>14</a:t>
            </a:fld>
            <a:endParaRPr lang="en-US" altLang="en-US" sz="1200">
              <a:latin typeface="Times"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B145AE78-AE3E-9EE8-5FCB-70777E03DB92}"/>
              </a:ext>
            </a:extLst>
          </p:cNvPr>
          <p:cNvSpPr>
            <a:spLocks noGrp="1" noRot="1" noChangeAspect="1" noChangeArrowheads="1" noTextEdit="1"/>
          </p:cNvSpPr>
          <p:nvPr>
            <p:ph type="sldImg"/>
          </p:nvPr>
        </p:nvSpPr>
        <p:spPr>
          <a:ln/>
        </p:spPr>
      </p:sp>
      <p:sp>
        <p:nvSpPr>
          <p:cNvPr id="35843" name="Notes Placeholder 2">
            <a:extLst>
              <a:ext uri="{FF2B5EF4-FFF2-40B4-BE49-F238E27FC236}">
                <a16:creationId xmlns:a16="http://schemas.microsoft.com/office/drawing/2014/main" id="{8E64D018-F0D3-929B-A73F-18CFD70F344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nl-BE" altLang="en-BE">
              <a:latin typeface="Times" panose="02020603050405020304" pitchFamily="18" charset="0"/>
            </a:endParaRPr>
          </a:p>
        </p:txBody>
      </p:sp>
      <p:sp>
        <p:nvSpPr>
          <p:cNvPr id="35844" name="Slide Number Placeholder 3">
            <a:extLst>
              <a:ext uri="{FF2B5EF4-FFF2-40B4-BE49-F238E27FC236}">
                <a16:creationId xmlns:a16="http://schemas.microsoft.com/office/drawing/2014/main" id="{36CF5404-ADD5-02B2-7211-4D154C791BA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fld id="{6F714420-3CAB-4F84-A821-93C8F1D63318}" type="slidenum">
              <a:rPr lang="en-US" altLang="en-US" sz="1200" smtClean="0">
                <a:latin typeface="Times" panose="02020603050405020304" pitchFamily="18" charset="0"/>
              </a:rPr>
              <a:pPr/>
              <a:t>17</a:t>
            </a:fld>
            <a:endParaRPr lang="en-US" altLang="en-US" sz="1200">
              <a:latin typeface="Times"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pic>
        <p:nvPicPr>
          <p:cNvPr id="2" name="Afbeelding 6" descr="foto-1-breed.jpg">
            <a:extLst>
              <a:ext uri="{FF2B5EF4-FFF2-40B4-BE49-F238E27FC236}">
                <a16:creationId xmlns:a16="http://schemas.microsoft.com/office/drawing/2014/main" id="{D6455A31-FD47-4E60-0CE4-960DBAF4F1D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273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fbeelding 7" descr="logo-slide-titel.png">
            <a:extLst>
              <a:ext uri="{FF2B5EF4-FFF2-40B4-BE49-F238E27FC236}">
                <a16:creationId xmlns:a16="http://schemas.microsoft.com/office/drawing/2014/main" id="{895FC618-3F20-9959-2623-471142189362}"/>
              </a:ext>
            </a:extLst>
          </p:cNvPr>
          <p:cNvPicPr>
            <a:picLocks noChangeAspect="1"/>
          </p:cNvPicPr>
          <p:nvPr userDrawn="1"/>
        </p:nvPicPr>
        <p:blipFill>
          <a:blip r:embed="rId3">
            <a:extLst>
              <a:ext uri="{28A0092B-C50C-407E-A947-70E740481C1C}">
                <a14:useLocalDpi xmlns:a14="http://schemas.microsoft.com/office/drawing/2010/main" val="0"/>
              </a:ext>
            </a:extLst>
          </a:blip>
          <a:srcRect t="61150"/>
          <a:stretch>
            <a:fillRect/>
          </a:stretch>
        </p:blipFill>
        <p:spPr bwMode="auto">
          <a:xfrm>
            <a:off x="179388" y="2463800"/>
            <a:ext cx="8785225" cy="253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Afbeelding 8" descr="logo-slide-titel.png">
            <a:extLst>
              <a:ext uri="{FF2B5EF4-FFF2-40B4-BE49-F238E27FC236}">
                <a16:creationId xmlns:a16="http://schemas.microsoft.com/office/drawing/2014/main" id="{B8D755E4-D325-6FFC-136C-1BA94CE3FF53}"/>
              </a:ext>
            </a:extLst>
          </p:cNvPr>
          <p:cNvPicPr>
            <a:picLocks noChangeAspect="1"/>
          </p:cNvPicPr>
          <p:nvPr userDrawn="1"/>
        </p:nvPicPr>
        <p:blipFill>
          <a:blip r:embed="rId3">
            <a:extLst>
              <a:ext uri="{28A0092B-C50C-407E-A947-70E740481C1C}">
                <a14:useLocalDpi xmlns:a14="http://schemas.microsoft.com/office/drawing/2010/main" val="0"/>
              </a:ext>
            </a:extLst>
          </a:blip>
          <a:srcRect t="2" b="48566"/>
          <a:stretch>
            <a:fillRect/>
          </a:stretch>
        </p:blipFill>
        <p:spPr bwMode="auto">
          <a:xfrm>
            <a:off x="179388" y="123825"/>
            <a:ext cx="8785225" cy="336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itle 1"/>
          <p:cNvSpPr>
            <a:spLocks noGrp="1"/>
          </p:cNvSpPr>
          <p:nvPr>
            <p:ph type="ctrTitle"/>
          </p:nvPr>
        </p:nvSpPr>
        <p:spPr>
          <a:xfrm>
            <a:off x="1115616" y="2859828"/>
            <a:ext cx="7632848" cy="630982"/>
          </a:xfrm>
        </p:spPr>
        <p:txBody>
          <a:bodyPr>
            <a:normAutofit/>
          </a:bodyPr>
          <a:lstStyle>
            <a:lvl1pPr algn="l">
              <a:defRPr sz="3200" b="1">
                <a:solidFill>
                  <a:schemeClr val="tx1"/>
                </a:solidFill>
                <a:latin typeface="Verdana" pitchFamily="34" charset="0"/>
                <a:ea typeface="Verdana" pitchFamily="34" charset="0"/>
                <a:cs typeface="Verdana" pitchFamily="34" charset="0"/>
              </a:defRPr>
            </a:lvl1pPr>
          </a:lstStyle>
          <a:p>
            <a:r>
              <a:rPr lang="en-US" dirty="0"/>
              <a:t>Click to edit Master title style</a:t>
            </a:r>
            <a:endParaRPr lang="nl-BE" dirty="0"/>
          </a:p>
        </p:txBody>
      </p:sp>
      <p:sp>
        <p:nvSpPr>
          <p:cNvPr id="14" name="Subtitle 2"/>
          <p:cNvSpPr>
            <a:spLocks noGrp="1"/>
          </p:cNvSpPr>
          <p:nvPr>
            <p:ph type="subTitle" idx="1"/>
          </p:nvPr>
        </p:nvSpPr>
        <p:spPr>
          <a:xfrm>
            <a:off x="1115616" y="3507854"/>
            <a:ext cx="7632848" cy="432048"/>
          </a:xfrm>
        </p:spPr>
        <p:txBody>
          <a:bodyPr>
            <a:normAutofit/>
          </a:bodyPr>
          <a:lstStyle>
            <a:lvl1pPr marL="0" indent="0" algn="l">
              <a:buNone/>
              <a:defRPr sz="2000">
                <a:solidFill>
                  <a:srgbClr val="4F4F4F"/>
                </a:solidFill>
                <a:latin typeface="Verdana" pitchFamily="34" charset="0"/>
                <a:ea typeface="Verdana" pitchFamily="34" charset="0"/>
                <a:cs typeface="Verdan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nl-BE" dirty="0"/>
          </a:p>
        </p:txBody>
      </p:sp>
    </p:spTree>
    <p:extLst>
      <p:ext uri="{BB962C8B-B14F-4D97-AF65-F5344CB8AC3E}">
        <p14:creationId xmlns:p14="http://schemas.microsoft.com/office/powerpoint/2010/main" val="3693360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angepaste indeling">
    <p:spTree>
      <p:nvGrpSpPr>
        <p:cNvPr id="1" name=""/>
        <p:cNvGrpSpPr/>
        <p:nvPr/>
      </p:nvGrpSpPr>
      <p:grpSpPr>
        <a:xfrm>
          <a:off x="0" y="0"/>
          <a:ext cx="0" cy="0"/>
          <a:chOff x="0" y="0"/>
          <a:chExt cx="0" cy="0"/>
        </a:xfrm>
      </p:grpSpPr>
      <p:sp>
        <p:nvSpPr>
          <p:cNvPr id="2" name="Rechthoek 6">
            <a:extLst>
              <a:ext uri="{FF2B5EF4-FFF2-40B4-BE49-F238E27FC236}">
                <a16:creationId xmlns:a16="http://schemas.microsoft.com/office/drawing/2014/main" id="{2B5962F8-1A9F-AAF0-FC1E-B3BAD39EDEAF}"/>
              </a:ext>
            </a:extLst>
          </p:cNvPr>
          <p:cNvSpPr/>
          <p:nvPr userDrawn="1"/>
        </p:nvSpPr>
        <p:spPr>
          <a:xfrm>
            <a:off x="0" y="0"/>
            <a:ext cx="9144000" cy="5143500"/>
          </a:xfrm>
          <a:prstGeom prst="rect">
            <a:avLst/>
          </a:prstGeom>
          <a:solidFill>
            <a:srgbClr val="C62C2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nl-NL"/>
          </a:p>
        </p:txBody>
      </p:sp>
      <p:pic>
        <p:nvPicPr>
          <p:cNvPr id="3" name="Afbeelding 7" descr="logo-slide-titel-wit.png">
            <a:extLst>
              <a:ext uri="{FF2B5EF4-FFF2-40B4-BE49-F238E27FC236}">
                <a16:creationId xmlns:a16="http://schemas.microsoft.com/office/drawing/2014/main" id="{55985152-8C33-D2C5-E11D-0D8F010D7E97}"/>
              </a:ext>
            </a:extLst>
          </p:cNvPr>
          <p:cNvPicPr>
            <a:picLocks noChangeAspect="1"/>
          </p:cNvPicPr>
          <p:nvPr userDrawn="1"/>
        </p:nvPicPr>
        <p:blipFill>
          <a:blip r:embed="rId2">
            <a:extLst>
              <a:ext uri="{28A0092B-C50C-407E-A947-70E740481C1C}">
                <a14:useLocalDpi xmlns:a14="http://schemas.microsoft.com/office/drawing/2010/main" val="0"/>
              </a:ext>
            </a:extLst>
          </a:blip>
          <a:srcRect t="57393"/>
          <a:stretch>
            <a:fillRect/>
          </a:stretch>
        </p:blipFill>
        <p:spPr bwMode="auto">
          <a:xfrm>
            <a:off x="250825" y="2286000"/>
            <a:ext cx="8642350" cy="272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Afbeelding 8" descr="logo-slide-titel-wit.png">
            <a:extLst>
              <a:ext uri="{FF2B5EF4-FFF2-40B4-BE49-F238E27FC236}">
                <a16:creationId xmlns:a16="http://schemas.microsoft.com/office/drawing/2014/main" id="{110BE07A-74F0-EAFD-A471-1BAA02412F7E}"/>
              </a:ext>
            </a:extLst>
          </p:cNvPr>
          <p:cNvPicPr>
            <a:picLocks noChangeAspect="1"/>
          </p:cNvPicPr>
          <p:nvPr userDrawn="1"/>
        </p:nvPicPr>
        <p:blipFill>
          <a:blip r:embed="rId2">
            <a:extLst>
              <a:ext uri="{28A0092B-C50C-407E-A947-70E740481C1C}">
                <a14:useLocalDpi xmlns:a14="http://schemas.microsoft.com/office/drawing/2010/main" val="0"/>
              </a:ext>
            </a:extLst>
          </a:blip>
          <a:srcRect b="50290"/>
          <a:stretch>
            <a:fillRect/>
          </a:stretch>
        </p:blipFill>
        <p:spPr bwMode="auto">
          <a:xfrm>
            <a:off x="250825" y="195263"/>
            <a:ext cx="8642350" cy="318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ctrTitle"/>
          </p:nvPr>
        </p:nvSpPr>
        <p:spPr>
          <a:xfrm>
            <a:off x="755576" y="836712"/>
            <a:ext cx="6984776" cy="630982"/>
          </a:xfrm>
        </p:spPr>
        <p:txBody>
          <a:bodyPr>
            <a:normAutofit/>
          </a:bodyPr>
          <a:lstStyle>
            <a:lvl1pPr algn="l">
              <a:defRPr sz="3200" b="1">
                <a:solidFill>
                  <a:schemeClr val="bg1"/>
                </a:solidFill>
                <a:latin typeface="Verdana" pitchFamily="34" charset="0"/>
                <a:ea typeface="Verdana" pitchFamily="34" charset="0"/>
                <a:cs typeface="Verdana" pitchFamily="34" charset="0"/>
              </a:defRPr>
            </a:lvl1pPr>
          </a:lstStyle>
          <a:p>
            <a:r>
              <a:rPr lang="nl-BE"/>
              <a:t>Titelstijl van model bewerken</a:t>
            </a:r>
            <a:endParaRPr lang="nl-BE" dirty="0"/>
          </a:p>
        </p:txBody>
      </p:sp>
      <p:sp>
        <p:nvSpPr>
          <p:cNvPr id="10" name="Subtitle 2"/>
          <p:cNvSpPr>
            <a:spLocks noGrp="1"/>
          </p:cNvSpPr>
          <p:nvPr>
            <p:ph type="subTitle" idx="1"/>
          </p:nvPr>
        </p:nvSpPr>
        <p:spPr>
          <a:xfrm>
            <a:off x="755576" y="1484738"/>
            <a:ext cx="6984776" cy="432048"/>
          </a:xfrm>
        </p:spPr>
        <p:txBody>
          <a:bodyPr>
            <a:normAutofit/>
          </a:bodyPr>
          <a:lstStyle>
            <a:lvl1pPr marL="0" indent="0" algn="l">
              <a:buNone/>
              <a:defRPr sz="2000">
                <a:solidFill>
                  <a:schemeClr val="bg1"/>
                </a:solidFill>
                <a:latin typeface="Verdana" pitchFamily="34" charset="0"/>
                <a:ea typeface="Verdana" pitchFamily="34" charset="0"/>
                <a:cs typeface="Verdan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a:t>Klik om de titelstijl van het model te bewerken</a:t>
            </a:r>
            <a:endParaRPr lang="nl-BE" dirty="0"/>
          </a:p>
        </p:txBody>
      </p:sp>
    </p:spTree>
    <p:extLst>
      <p:ext uri="{BB962C8B-B14F-4D97-AF65-F5344CB8AC3E}">
        <p14:creationId xmlns:p14="http://schemas.microsoft.com/office/powerpoint/2010/main" val="4152930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2" name="Afbeelding 6" descr="logo-slide.png">
            <a:extLst>
              <a:ext uri="{FF2B5EF4-FFF2-40B4-BE49-F238E27FC236}">
                <a16:creationId xmlns:a16="http://schemas.microsoft.com/office/drawing/2014/main" id="{CC4A56DC-3239-3263-9541-E6FB606BFA0F}"/>
              </a:ext>
            </a:extLst>
          </p:cNvPr>
          <p:cNvPicPr>
            <a:picLocks noChangeAspect="1"/>
          </p:cNvPicPr>
          <p:nvPr userDrawn="1"/>
        </p:nvPicPr>
        <p:blipFill>
          <a:blip r:embed="rId2">
            <a:extLst>
              <a:ext uri="{28A0092B-C50C-407E-A947-70E740481C1C}">
                <a14:useLocalDpi xmlns:a14="http://schemas.microsoft.com/office/drawing/2010/main" val="0"/>
              </a:ext>
            </a:extLst>
          </a:blip>
          <a:srcRect t="43240"/>
          <a:stretch>
            <a:fillRect/>
          </a:stretch>
        </p:blipFill>
        <p:spPr bwMode="auto">
          <a:xfrm>
            <a:off x="127000" y="1287463"/>
            <a:ext cx="8869363"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fbeelding 7" descr="logo-slide.png">
            <a:extLst>
              <a:ext uri="{FF2B5EF4-FFF2-40B4-BE49-F238E27FC236}">
                <a16:creationId xmlns:a16="http://schemas.microsoft.com/office/drawing/2014/main" id="{5F53D4F1-7079-19AB-88F5-46E88CB6CB5D}"/>
              </a:ext>
            </a:extLst>
          </p:cNvPr>
          <p:cNvPicPr>
            <a:picLocks noChangeAspect="1"/>
          </p:cNvPicPr>
          <p:nvPr userDrawn="1"/>
        </p:nvPicPr>
        <p:blipFill>
          <a:blip r:embed="rId2">
            <a:extLst>
              <a:ext uri="{28A0092B-C50C-407E-A947-70E740481C1C}">
                <a14:useLocalDpi xmlns:a14="http://schemas.microsoft.com/office/drawing/2010/main" val="0"/>
              </a:ext>
            </a:extLst>
          </a:blip>
          <a:srcRect t="238" b="56760"/>
          <a:stretch>
            <a:fillRect/>
          </a:stretch>
        </p:blipFill>
        <p:spPr bwMode="auto">
          <a:xfrm>
            <a:off x="127000" y="123825"/>
            <a:ext cx="8869363" cy="287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sz="half" idx="1"/>
          </p:nvPr>
        </p:nvSpPr>
        <p:spPr>
          <a:xfrm>
            <a:off x="457200" y="843558"/>
            <a:ext cx="4038600" cy="3672408"/>
          </a:xfrm>
          <a:prstGeom prst="rect">
            <a:avLst/>
          </a:prstGeom>
        </p:spPr>
        <p:txBody>
          <a:bodyPr/>
          <a:lstStyle>
            <a:lvl1pPr>
              <a:buFont typeface="Wingdings" pitchFamily="2" charset="2"/>
              <a:buChar char="§"/>
              <a:defRPr sz="2400">
                <a:latin typeface="Verdana" pitchFamily="34" charset="0"/>
                <a:ea typeface="Verdana" pitchFamily="34" charset="0"/>
                <a:cs typeface="Verdana" pitchFamily="34" charset="0"/>
              </a:defRPr>
            </a:lvl1pPr>
            <a:lvl2pPr>
              <a:buFont typeface="Wingdings" pitchFamily="2" charset="2"/>
              <a:buChar char="§"/>
              <a:defRPr sz="2000">
                <a:latin typeface="Verdana" pitchFamily="34" charset="0"/>
                <a:ea typeface="Verdana" pitchFamily="34" charset="0"/>
                <a:cs typeface="Verdana" pitchFamily="34" charset="0"/>
              </a:defRPr>
            </a:lvl2pPr>
            <a:lvl3pPr>
              <a:buFont typeface="Wingdings" pitchFamily="2" charset="2"/>
              <a:buChar char="§"/>
              <a:defRPr sz="1800">
                <a:latin typeface="Verdana" pitchFamily="34" charset="0"/>
                <a:ea typeface="Verdana" pitchFamily="34" charset="0"/>
                <a:cs typeface="Verdana" pitchFamily="34" charset="0"/>
              </a:defRPr>
            </a:lvl3pPr>
            <a:lvl4pPr>
              <a:buFont typeface="Wingdings" pitchFamily="2" charset="2"/>
              <a:buChar char="§"/>
              <a:defRPr sz="1600">
                <a:latin typeface="Verdana" pitchFamily="34" charset="0"/>
                <a:ea typeface="Verdana" pitchFamily="34" charset="0"/>
                <a:cs typeface="Verdana" pitchFamily="34" charset="0"/>
              </a:defRPr>
            </a:lvl4pPr>
            <a:lvl5pPr>
              <a:buFont typeface="Wingdings" pitchFamily="2" charset="2"/>
              <a:buChar char="§"/>
              <a:defRPr sz="1400">
                <a:latin typeface="Verdana" pitchFamily="34" charset="0"/>
                <a:ea typeface="Verdana" pitchFamily="34" charset="0"/>
                <a:cs typeface="Verdana" pitchFamily="34" charset="0"/>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6" name="Content Placeholder 3"/>
          <p:cNvSpPr>
            <a:spLocks noGrp="1"/>
          </p:cNvSpPr>
          <p:nvPr>
            <p:ph sz="half" idx="2"/>
          </p:nvPr>
        </p:nvSpPr>
        <p:spPr>
          <a:xfrm>
            <a:off x="4648200" y="843558"/>
            <a:ext cx="4038600" cy="3672408"/>
          </a:xfrm>
          <a:prstGeom prst="rect">
            <a:avLst/>
          </a:prstGeom>
        </p:spPr>
        <p:txBody>
          <a:bodyPr/>
          <a:lstStyle>
            <a:lvl1pPr>
              <a:buFont typeface="Wingdings" pitchFamily="2" charset="2"/>
              <a:buChar char="§"/>
              <a:defRPr lang="en-US" sz="2400" kern="1200" dirty="0" smtClean="0">
                <a:solidFill>
                  <a:schemeClr val="tx1"/>
                </a:solidFill>
                <a:latin typeface="Verdana" pitchFamily="34" charset="0"/>
                <a:ea typeface="Verdana" pitchFamily="34" charset="0"/>
                <a:cs typeface="Verdana" pitchFamily="34" charset="0"/>
              </a:defRPr>
            </a:lvl1pPr>
            <a:lvl2pPr>
              <a:buFont typeface="Wingdings" pitchFamily="2" charset="2"/>
              <a:buChar char="§"/>
              <a:defRPr lang="en-US" sz="2000" kern="1200" dirty="0" smtClean="0">
                <a:solidFill>
                  <a:schemeClr val="tx1"/>
                </a:solidFill>
                <a:latin typeface="Verdana" pitchFamily="34" charset="0"/>
                <a:ea typeface="Verdana" pitchFamily="34" charset="0"/>
                <a:cs typeface="Verdana" pitchFamily="34" charset="0"/>
              </a:defRPr>
            </a:lvl2pPr>
            <a:lvl3pPr>
              <a:buFont typeface="Wingdings" pitchFamily="2" charset="2"/>
              <a:buChar char="§"/>
              <a:defRPr lang="en-US" sz="1800" kern="1200" dirty="0" smtClean="0">
                <a:solidFill>
                  <a:schemeClr val="tx1"/>
                </a:solidFill>
                <a:latin typeface="Verdana" pitchFamily="34" charset="0"/>
                <a:ea typeface="Verdana" pitchFamily="34" charset="0"/>
                <a:cs typeface="Verdana" pitchFamily="34" charset="0"/>
              </a:defRPr>
            </a:lvl3pPr>
            <a:lvl4pPr>
              <a:buFont typeface="Wingdings" pitchFamily="2" charset="2"/>
              <a:buChar char="§"/>
              <a:defRPr lang="en-US" sz="1600" kern="1200" dirty="0" smtClean="0">
                <a:solidFill>
                  <a:schemeClr val="tx1"/>
                </a:solidFill>
                <a:latin typeface="Verdana" pitchFamily="34" charset="0"/>
                <a:ea typeface="Verdana" pitchFamily="34" charset="0"/>
                <a:cs typeface="Verdana" pitchFamily="34" charset="0"/>
              </a:defRPr>
            </a:lvl4pPr>
            <a:lvl5pPr>
              <a:buFont typeface="Wingdings" pitchFamily="2" charset="2"/>
              <a:buChar char="§"/>
              <a:defRPr lang="nl-BE" sz="1400" kern="1200" dirty="0">
                <a:solidFill>
                  <a:schemeClr val="tx1"/>
                </a:solidFill>
                <a:latin typeface="Verdana" pitchFamily="34" charset="0"/>
                <a:ea typeface="Verdana" pitchFamily="34" charset="0"/>
                <a:cs typeface="Verdana" pitchFamily="34" charset="0"/>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18" name="Title 1"/>
          <p:cNvSpPr>
            <a:spLocks noGrp="1"/>
          </p:cNvSpPr>
          <p:nvPr>
            <p:ph type="title"/>
          </p:nvPr>
        </p:nvSpPr>
        <p:spPr>
          <a:xfrm>
            <a:off x="251520" y="195486"/>
            <a:ext cx="8640960" cy="412383"/>
          </a:xfrm>
          <a:prstGeom prst="rect">
            <a:avLst/>
          </a:prstGeom>
        </p:spPr>
        <p:txBody>
          <a:bodyPr>
            <a:normAutofit/>
          </a:bodyPr>
          <a:lstStyle>
            <a:lvl1pPr algn="l">
              <a:defRPr sz="3000">
                <a:solidFill>
                  <a:schemeClr val="tx1">
                    <a:lumMod val="75000"/>
                    <a:lumOff val="25000"/>
                  </a:schemeClr>
                </a:solidFill>
                <a:latin typeface="Verdana" pitchFamily="34" charset="0"/>
                <a:ea typeface="Verdana" pitchFamily="34" charset="0"/>
                <a:cs typeface="Verdana" pitchFamily="34" charset="0"/>
              </a:defRPr>
            </a:lvl1pPr>
          </a:lstStyle>
          <a:p>
            <a:r>
              <a:rPr lang="en-US" dirty="0"/>
              <a:t>Click to edit Master title style</a:t>
            </a:r>
            <a:endParaRPr lang="nl-BE" dirty="0"/>
          </a:p>
        </p:txBody>
      </p:sp>
      <p:sp>
        <p:nvSpPr>
          <p:cNvPr id="4" name="Date Placeholder 4">
            <a:extLst>
              <a:ext uri="{FF2B5EF4-FFF2-40B4-BE49-F238E27FC236}">
                <a16:creationId xmlns:a16="http://schemas.microsoft.com/office/drawing/2014/main" id="{D009419F-1AC3-DBE4-DAD9-0CB4E960DCCF}"/>
              </a:ext>
            </a:extLst>
          </p:cNvPr>
          <p:cNvSpPr>
            <a:spLocks noGrp="1"/>
          </p:cNvSpPr>
          <p:nvPr>
            <p:ph type="dt" sz="half" idx="10"/>
          </p:nvPr>
        </p:nvSpPr>
        <p:spPr/>
        <p:txBody>
          <a:bodyPr/>
          <a:lstStyle>
            <a:lvl1pPr>
              <a:defRPr/>
            </a:lvl1pPr>
          </a:lstStyle>
          <a:p>
            <a:pPr>
              <a:defRPr/>
            </a:pPr>
            <a:fld id="{7EC0A696-4562-4899-B16C-1110E7AE6798}" type="datetime1">
              <a:rPr lang="nl-BE" altLang="en-US"/>
              <a:pPr>
                <a:defRPr/>
              </a:pPr>
              <a:t>2/01/2024</a:t>
            </a:fld>
            <a:endParaRPr lang="nl-BE" altLang="en-US"/>
          </a:p>
        </p:txBody>
      </p:sp>
      <p:sp>
        <p:nvSpPr>
          <p:cNvPr id="7" name="Footer Placeholder 5">
            <a:extLst>
              <a:ext uri="{FF2B5EF4-FFF2-40B4-BE49-F238E27FC236}">
                <a16:creationId xmlns:a16="http://schemas.microsoft.com/office/drawing/2014/main" id="{14F6A5DE-502D-816B-E2C3-AB2C552694FA}"/>
              </a:ext>
            </a:extLst>
          </p:cNvPr>
          <p:cNvSpPr>
            <a:spLocks noGrp="1"/>
          </p:cNvSpPr>
          <p:nvPr>
            <p:ph type="ftr" sz="quarter" idx="11"/>
          </p:nvPr>
        </p:nvSpPr>
        <p:spPr/>
        <p:txBody>
          <a:bodyPr/>
          <a:lstStyle>
            <a:lvl1pPr>
              <a:defRPr/>
            </a:lvl1pPr>
          </a:lstStyle>
          <a:p>
            <a:pPr>
              <a:defRPr/>
            </a:pPr>
            <a:endParaRPr lang="nl-BE"/>
          </a:p>
        </p:txBody>
      </p:sp>
      <p:sp>
        <p:nvSpPr>
          <p:cNvPr id="8" name="Slide Number Placeholder 5">
            <a:extLst>
              <a:ext uri="{FF2B5EF4-FFF2-40B4-BE49-F238E27FC236}">
                <a16:creationId xmlns:a16="http://schemas.microsoft.com/office/drawing/2014/main" id="{D57DCEEB-E18D-2A4B-60D1-A739BC4F0C7D}"/>
              </a:ext>
            </a:extLst>
          </p:cNvPr>
          <p:cNvSpPr>
            <a:spLocks noGrp="1"/>
          </p:cNvSpPr>
          <p:nvPr>
            <p:ph type="sldNum" sz="quarter" idx="12"/>
          </p:nvPr>
        </p:nvSpPr>
        <p:spPr>
          <a:xfrm>
            <a:off x="6477000" y="4768850"/>
            <a:ext cx="752475" cy="273050"/>
          </a:xfrm>
        </p:spPr>
        <p:txBody>
          <a:bodyPr/>
          <a:lstStyle>
            <a:lvl1pPr>
              <a:defRPr/>
            </a:lvl1pPr>
          </a:lstStyle>
          <a:p>
            <a:pPr>
              <a:defRPr/>
            </a:pPr>
            <a:fld id="{C3B7887D-D603-4EF3-AF75-182D48B5DF82}" type="slidenum">
              <a:rPr lang="nl-BE" altLang="en-US"/>
              <a:pPr>
                <a:defRPr/>
              </a:pPr>
              <a:t>‹#›</a:t>
            </a:fld>
            <a:endParaRPr lang="nl-BE" altLang="en-US"/>
          </a:p>
        </p:txBody>
      </p:sp>
    </p:spTree>
    <p:extLst>
      <p:ext uri="{BB962C8B-B14F-4D97-AF65-F5344CB8AC3E}">
        <p14:creationId xmlns:p14="http://schemas.microsoft.com/office/powerpoint/2010/main" val="622605936"/>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2" name="Afbeelding 6" descr="logo-slide.png">
            <a:extLst>
              <a:ext uri="{FF2B5EF4-FFF2-40B4-BE49-F238E27FC236}">
                <a16:creationId xmlns:a16="http://schemas.microsoft.com/office/drawing/2014/main" id="{8BE9FA3E-0D57-72F6-4E65-1A51DF6E1B18}"/>
              </a:ext>
            </a:extLst>
          </p:cNvPr>
          <p:cNvPicPr>
            <a:picLocks noChangeAspect="1"/>
          </p:cNvPicPr>
          <p:nvPr userDrawn="1"/>
        </p:nvPicPr>
        <p:blipFill>
          <a:blip r:embed="rId2">
            <a:extLst>
              <a:ext uri="{28A0092B-C50C-407E-A947-70E740481C1C}">
                <a14:useLocalDpi xmlns:a14="http://schemas.microsoft.com/office/drawing/2010/main" val="0"/>
              </a:ext>
            </a:extLst>
          </a:blip>
          <a:srcRect t="43240"/>
          <a:stretch>
            <a:fillRect/>
          </a:stretch>
        </p:blipFill>
        <p:spPr bwMode="auto">
          <a:xfrm>
            <a:off x="127000" y="1287463"/>
            <a:ext cx="8869363"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fbeelding 7" descr="logo-slide.png">
            <a:extLst>
              <a:ext uri="{FF2B5EF4-FFF2-40B4-BE49-F238E27FC236}">
                <a16:creationId xmlns:a16="http://schemas.microsoft.com/office/drawing/2014/main" id="{7EEED020-876B-85A9-7CFF-A451B85FF4EB}"/>
              </a:ext>
            </a:extLst>
          </p:cNvPr>
          <p:cNvPicPr>
            <a:picLocks noChangeAspect="1"/>
          </p:cNvPicPr>
          <p:nvPr userDrawn="1"/>
        </p:nvPicPr>
        <p:blipFill>
          <a:blip r:embed="rId2">
            <a:extLst>
              <a:ext uri="{28A0092B-C50C-407E-A947-70E740481C1C}">
                <a14:useLocalDpi xmlns:a14="http://schemas.microsoft.com/office/drawing/2010/main" val="0"/>
              </a:ext>
            </a:extLst>
          </a:blip>
          <a:srcRect t="238" b="56760"/>
          <a:stretch>
            <a:fillRect/>
          </a:stretch>
        </p:blipFill>
        <p:spPr bwMode="auto">
          <a:xfrm>
            <a:off x="127000" y="123825"/>
            <a:ext cx="8869363" cy="287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itle 1"/>
          <p:cNvSpPr>
            <a:spLocks noGrp="1"/>
          </p:cNvSpPr>
          <p:nvPr>
            <p:ph type="title"/>
          </p:nvPr>
        </p:nvSpPr>
        <p:spPr>
          <a:xfrm>
            <a:off x="251520" y="195486"/>
            <a:ext cx="8640960" cy="412383"/>
          </a:xfrm>
          <a:prstGeom prst="rect">
            <a:avLst/>
          </a:prstGeom>
        </p:spPr>
        <p:txBody>
          <a:bodyPr>
            <a:normAutofit/>
          </a:bodyPr>
          <a:lstStyle>
            <a:lvl1pPr algn="l">
              <a:defRPr sz="3000">
                <a:solidFill>
                  <a:schemeClr val="tx1">
                    <a:lumMod val="75000"/>
                    <a:lumOff val="25000"/>
                  </a:schemeClr>
                </a:solidFill>
                <a:latin typeface="Verdana" pitchFamily="34" charset="0"/>
                <a:ea typeface="Verdana" pitchFamily="34" charset="0"/>
                <a:cs typeface="Verdana" pitchFamily="34" charset="0"/>
              </a:defRPr>
            </a:lvl1pPr>
          </a:lstStyle>
          <a:p>
            <a:r>
              <a:rPr lang="en-US" dirty="0"/>
              <a:t>Click to edit Master title style</a:t>
            </a:r>
            <a:endParaRPr lang="nl-BE" dirty="0"/>
          </a:p>
        </p:txBody>
      </p:sp>
      <p:sp>
        <p:nvSpPr>
          <p:cNvPr id="11" name="Tijdelijke aanduiding voor tekst 2"/>
          <p:cNvSpPr>
            <a:spLocks noGrp="1"/>
          </p:cNvSpPr>
          <p:nvPr>
            <p:ph idx="1"/>
          </p:nvPr>
        </p:nvSpPr>
        <p:spPr bwMode="auto">
          <a:xfrm>
            <a:off x="251520" y="627534"/>
            <a:ext cx="8640960" cy="3942438"/>
          </a:xfrm>
          <a:prstGeom prst="rect">
            <a:avLst/>
          </a:prstGeom>
          <a:noFill/>
          <a:ln>
            <a:noFill/>
          </a:ln>
        </p:spPr>
        <p:txBody>
          <a:bodyPr/>
          <a:lstStyle>
            <a:lvl1pPr>
              <a:defRPr sz="3000">
                <a:latin typeface="Verdana"/>
              </a:defRPr>
            </a:lvl1pPr>
            <a:lvl2pPr algn="l">
              <a:defRPr sz="2400" baseline="0">
                <a:latin typeface="Verdana"/>
              </a:defRPr>
            </a:lvl2pPr>
            <a:lvl3pPr>
              <a:defRPr sz="2000">
                <a:latin typeface="Verdana"/>
              </a:defRPr>
            </a:lvl3pPr>
            <a:lvl4pPr>
              <a:defRPr sz="1500">
                <a:latin typeface="Verdana"/>
              </a:defRPr>
            </a:lvl4pPr>
            <a:lvl5pPr>
              <a:defRPr sz="1500">
                <a:latin typeface="Verdana"/>
              </a:defRPr>
            </a:lvl5pPr>
          </a:lstStyle>
          <a:p>
            <a:pPr lvl="1"/>
            <a:endParaRPr lang="nl-BE" noProof="0" dirty="0"/>
          </a:p>
        </p:txBody>
      </p:sp>
      <p:sp>
        <p:nvSpPr>
          <p:cNvPr id="4" name="Date Placeholder 2">
            <a:extLst>
              <a:ext uri="{FF2B5EF4-FFF2-40B4-BE49-F238E27FC236}">
                <a16:creationId xmlns:a16="http://schemas.microsoft.com/office/drawing/2014/main" id="{F5205D1A-173F-7148-BDA9-F5CC9E9C124F}"/>
              </a:ext>
            </a:extLst>
          </p:cNvPr>
          <p:cNvSpPr>
            <a:spLocks noGrp="1"/>
          </p:cNvSpPr>
          <p:nvPr>
            <p:ph type="dt" sz="half" idx="10"/>
          </p:nvPr>
        </p:nvSpPr>
        <p:spPr/>
        <p:txBody>
          <a:bodyPr/>
          <a:lstStyle>
            <a:lvl1pPr>
              <a:defRPr/>
            </a:lvl1pPr>
          </a:lstStyle>
          <a:p>
            <a:pPr>
              <a:defRPr/>
            </a:pPr>
            <a:fld id="{112B23E0-E7EC-4FDE-A6CA-6EB3B709A201}" type="datetime1">
              <a:rPr lang="nl-BE" altLang="en-US"/>
              <a:pPr>
                <a:defRPr/>
              </a:pPr>
              <a:t>2/01/2024</a:t>
            </a:fld>
            <a:endParaRPr lang="nl-BE" altLang="en-US"/>
          </a:p>
        </p:txBody>
      </p:sp>
      <p:sp>
        <p:nvSpPr>
          <p:cNvPr id="5" name="Footer Placeholder 3">
            <a:extLst>
              <a:ext uri="{FF2B5EF4-FFF2-40B4-BE49-F238E27FC236}">
                <a16:creationId xmlns:a16="http://schemas.microsoft.com/office/drawing/2014/main" id="{84CA7D2D-D9E6-D6B3-19C1-850059FD6701}"/>
              </a:ext>
            </a:extLst>
          </p:cNvPr>
          <p:cNvSpPr>
            <a:spLocks noGrp="1"/>
          </p:cNvSpPr>
          <p:nvPr>
            <p:ph type="ftr" sz="quarter" idx="11"/>
          </p:nvPr>
        </p:nvSpPr>
        <p:spPr/>
        <p:txBody>
          <a:bodyPr/>
          <a:lstStyle>
            <a:lvl1pPr>
              <a:defRPr/>
            </a:lvl1pPr>
          </a:lstStyle>
          <a:p>
            <a:pPr>
              <a:defRPr/>
            </a:pPr>
            <a:endParaRPr lang="nl-BE"/>
          </a:p>
        </p:txBody>
      </p:sp>
      <p:sp>
        <p:nvSpPr>
          <p:cNvPr id="6" name="Slide Number Placeholder 5">
            <a:extLst>
              <a:ext uri="{FF2B5EF4-FFF2-40B4-BE49-F238E27FC236}">
                <a16:creationId xmlns:a16="http://schemas.microsoft.com/office/drawing/2014/main" id="{14DF0F0D-AE50-A63B-FE8B-BCE9066CAE36}"/>
              </a:ext>
            </a:extLst>
          </p:cNvPr>
          <p:cNvSpPr>
            <a:spLocks noGrp="1"/>
          </p:cNvSpPr>
          <p:nvPr>
            <p:ph type="sldNum" sz="quarter" idx="12"/>
          </p:nvPr>
        </p:nvSpPr>
        <p:spPr>
          <a:xfrm>
            <a:off x="6477000" y="4768850"/>
            <a:ext cx="752475" cy="273050"/>
          </a:xfrm>
        </p:spPr>
        <p:txBody>
          <a:bodyPr/>
          <a:lstStyle>
            <a:lvl1pPr>
              <a:defRPr/>
            </a:lvl1pPr>
          </a:lstStyle>
          <a:p>
            <a:pPr>
              <a:defRPr/>
            </a:pPr>
            <a:fld id="{3A54B0A2-20CC-4364-82CA-9F52DDB5F192}" type="slidenum">
              <a:rPr lang="nl-BE" altLang="en-US"/>
              <a:pPr>
                <a:defRPr/>
              </a:pPr>
              <a:t>‹#›</a:t>
            </a:fld>
            <a:endParaRPr lang="nl-BE" altLang="en-US"/>
          </a:p>
        </p:txBody>
      </p:sp>
    </p:spTree>
    <p:extLst>
      <p:ext uri="{BB962C8B-B14F-4D97-AF65-F5344CB8AC3E}">
        <p14:creationId xmlns:p14="http://schemas.microsoft.com/office/powerpoint/2010/main" val="3143443410"/>
      </p:ext>
    </p:extLst>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2" name="Afbeelding 6" descr="logo-slide.png">
            <a:extLst>
              <a:ext uri="{FF2B5EF4-FFF2-40B4-BE49-F238E27FC236}">
                <a16:creationId xmlns:a16="http://schemas.microsoft.com/office/drawing/2014/main" id="{9DAB6E30-4682-DB20-E081-33BDAC5E9AFF}"/>
              </a:ext>
            </a:extLst>
          </p:cNvPr>
          <p:cNvPicPr>
            <a:picLocks noChangeAspect="1"/>
          </p:cNvPicPr>
          <p:nvPr userDrawn="1"/>
        </p:nvPicPr>
        <p:blipFill>
          <a:blip r:embed="rId2">
            <a:extLst>
              <a:ext uri="{28A0092B-C50C-407E-A947-70E740481C1C}">
                <a14:useLocalDpi xmlns:a14="http://schemas.microsoft.com/office/drawing/2010/main" val="0"/>
              </a:ext>
            </a:extLst>
          </a:blip>
          <a:srcRect t="43240"/>
          <a:stretch>
            <a:fillRect/>
          </a:stretch>
        </p:blipFill>
        <p:spPr bwMode="auto">
          <a:xfrm>
            <a:off x="127000" y="1287463"/>
            <a:ext cx="8869363"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fbeelding 7" descr="logo-slide.png">
            <a:extLst>
              <a:ext uri="{FF2B5EF4-FFF2-40B4-BE49-F238E27FC236}">
                <a16:creationId xmlns:a16="http://schemas.microsoft.com/office/drawing/2014/main" id="{CA705B0D-3BFF-938E-DE94-27F9206F1705}"/>
              </a:ext>
            </a:extLst>
          </p:cNvPr>
          <p:cNvPicPr>
            <a:picLocks noChangeAspect="1"/>
          </p:cNvPicPr>
          <p:nvPr userDrawn="1"/>
        </p:nvPicPr>
        <p:blipFill>
          <a:blip r:embed="rId2">
            <a:extLst>
              <a:ext uri="{28A0092B-C50C-407E-A947-70E740481C1C}">
                <a14:useLocalDpi xmlns:a14="http://schemas.microsoft.com/office/drawing/2010/main" val="0"/>
              </a:ext>
            </a:extLst>
          </a:blip>
          <a:srcRect t="238" b="56760"/>
          <a:stretch>
            <a:fillRect/>
          </a:stretch>
        </p:blipFill>
        <p:spPr bwMode="auto">
          <a:xfrm>
            <a:off x="127000" y="123825"/>
            <a:ext cx="8869363" cy="287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2">
            <a:extLst>
              <a:ext uri="{FF2B5EF4-FFF2-40B4-BE49-F238E27FC236}">
                <a16:creationId xmlns:a16="http://schemas.microsoft.com/office/drawing/2014/main" id="{D01C669A-19FC-8171-07B6-19C9E5F4743A}"/>
              </a:ext>
            </a:extLst>
          </p:cNvPr>
          <p:cNvSpPr>
            <a:spLocks noGrp="1"/>
          </p:cNvSpPr>
          <p:nvPr>
            <p:ph type="dt" sz="half" idx="10"/>
          </p:nvPr>
        </p:nvSpPr>
        <p:spPr/>
        <p:txBody>
          <a:bodyPr/>
          <a:lstStyle>
            <a:lvl1pPr>
              <a:defRPr/>
            </a:lvl1pPr>
          </a:lstStyle>
          <a:p>
            <a:pPr>
              <a:defRPr/>
            </a:pPr>
            <a:fld id="{3F53CDA2-0E48-4330-A8FC-4AD8489CF23D}" type="datetime1">
              <a:rPr lang="nl-BE" altLang="en-US"/>
              <a:pPr>
                <a:defRPr/>
              </a:pPr>
              <a:t>2/01/2024</a:t>
            </a:fld>
            <a:endParaRPr lang="nl-BE" altLang="en-US"/>
          </a:p>
        </p:txBody>
      </p:sp>
      <p:sp>
        <p:nvSpPr>
          <p:cNvPr id="5" name="Footer Placeholder 3">
            <a:extLst>
              <a:ext uri="{FF2B5EF4-FFF2-40B4-BE49-F238E27FC236}">
                <a16:creationId xmlns:a16="http://schemas.microsoft.com/office/drawing/2014/main" id="{2E39B33A-2569-8753-1696-B3596EAA8B2A}"/>
              </a:ext>
            </a:extLst>
          </p:cNvPr>
          <p:cNvSpPr>
            <a:spLocks noGrp="1"/>
          </p:cNvSpPr>
          <p:nvPr>
            <p:ph type="ftr" sz="quarter" idx="11"/>
          </p:nvPr>
        </p:nvSpPr>
        <p:spPr/>
        <p:txBody>
          <a:bodyPr/>
          <a:lstStyle>
            <a:lvl1pPr>
              <a:defRPr/>
            </a:lvl1pPr>
          </a:lstStyle>
          <a:p>
            <a:pPr>
              <a:defRPr/>
            </a:pPr>
            <a:endParaRPr lang="nl-BE"/>
          </a:p>
        </p:txBody>
      </p:sp>
      <p:sp>
        <p:nvSpPr>
          <p:cNvPr id="6" name="Slide Number Placeholder 5">
            <a:extLst>
              <a:ext uri="{FF2B5EF4-FFF2-40B4-BE49-F238E27FC236}">
                <a16:creationId xmlns:a16="http://schemas.microsoft.com/office/drawing/2014/main" id="{CD9FB36C-5C05-6CFE-76C0-1C6B6EA56AD9}"/>
              </a:ext>
            </a:extLst>
          </p:cNvPr>
          <p:cNvSpPr>
            <a:spLocks noGrp="1"/>
          </p:cNvSpPr>
          <p:nvPr>
            <p:ph type="sldNum" sz="quarter" idx="12"/>
          </p:nvPr>
        </p:nvSpPr>
        <p:spPr>
          <a:xfrm>
            <a:off x="6477000" y="4768850"/>
            <a:ext cx="752475" cy="273050"/>
          </a:xfrm>
        </p:spPr>
        <p:txBody>
          <a:bodyPr/>
          <a:lstStyle>
            <a:lvl1pPr>
              <a:defRPr/>
            </a:lvl1pPr>
          </a:lstStyle>
          <a:p>
            <a:pPr>
              <a:defRPr/>
            </a:pPr>
            <a:fld id="{C6CC6B52-0078-4EE9-92C5-A659368FA487}" type="slidenum">
              <a:rPr lang="nl-BE" altLang="en-US"/>
              <a:pPr>
                <a:defRPr/>
              </a:pPr>
              <a:t>‹#›</a:t>
            </a:fld>
            <a:endParaRPr lang="nl-BE" altLang="en-US"/>
          </a:p>
        </p:txBody>
      </p:sp>
    </p:spTree>
    <p:extLst>
      <p:ext uri="{BB962C8B-B14F-4D97-AF65-F5344CB8AC3E}">
        <p14:creationId xmlns:p14="http://schemas.microsoft.com/office/powerpoint/2010/main" val="2679507203"/>
      </p:ext>
    </p:extLst>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pic>
        <p:nvPicPr>
          <p:cNvPr id="4" name="Afbeelding 6" descr="logo-slide.png">
            <a:extLst>
              <a:ext uri="{FF2B5EF4-FFF2-40B4-BE49-F238E27FC236}">
                <a16:creationId xmlns:a16="http://schemas.microsoft.com/office/drawing/2014/main" id="{CAF16E68-9287-8302-AC1A-AC244410BDD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7000" y="57150"/>
            <a:ext cx="8869363" cy="501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251520" y="141480"/>
            <a:ext cx="8640960" cy="412383"/>
          </a:xfrm>
          <a:ln>
            <a:noFill/>
          </a:ln>
        </p:spPr>
        <p:txBody>
          <a:bodyPr>
            <a:normAutofit/>
          </a:bodyPr>
          <a:lstStyle>
            <a:lvl1pPr algn="l">
              <a:defRPr sz="1800">
                <a:solidFill>
                  <a:schemeClr val="tx1"/>
                </a:solidFill>
                <a:latin typeface="Verdana" pitchFamily="34" charset="0"/>
                <a:ea typeface="Verdana" pitchFamily="34" charset="0"/>
                <a:cs typeface="Verdana" pitchFamily="34" charset="0"/>
              </a:defRPr>
            </a:lvl1pPr>
          </a:lstStyle>
          <a:p>
            <a:r>
              <a:rPr lang="en-US" dirty="0"/>
              <a:t>Click to edit Master title style</a:t>
            </a:r>
            <a:endParaRPr lang="nl-BE" dirty="0"/>
          </a:p>
        </p:txBody>
      </p:sp>
      <p:sp>
        <p:nvSpPr>
          <p:cNvPr id="3" name="Content Placeholder 2"/>
          <p:cNvSpPr>
            <a:spLocks noGrp="1"/>
          </p:cNvSpPr>
          <p:nvPr>
            <p:ph idx="1"/>
          </p:nvPr>
        </p:nvSpPr>
        <p:spPr>
          <a:xfrm>
            <a:off x="251520" y="627534"/>
            <a:ext cx="8640960" cy="3780420"/>
          </a:xfrm>
        </p:spPr>
        <p:txBody>
          <a:bodyPr/>
          <a:lstStyle>
            <a:lvl1pPr>
              <a:buFont typeface="Wingdings" pitchFamily="2" charset="2"/>
              <a:buChar char="§"/>
              <a:defRPr sz="2100">
                <a:solidFill>
                  <a:srgbClr val="474746"/>
                </a:solidFill>
                <a:latin typeface="Verdana" pitchFamily="34" charset="0"/>
                <a:ea typeface="Verdana" pitchFamily="34" charset="0"/>
                <a:cs typeface="Verdana" pitchFamily="34" charset="0"/>
              </a:defRPr>
            </a:lvl1pPr>
            <a:lvl2pPr>
              <a:buFont typeface="Wingdings" pitchFamily="2" charset="2"/>
              <a:buChar char="§"/>
              <a:defRPr sz="1800">
                <a:solidFill>
                  <a:srgbClr val="474746"/>
                </a:solidFill>
                <a:latin typeface="Verdana" pitchFamily="34" charset="0"/>
                <a:ea typeface="Verdana" pitchFamily="34" charset="0"/>
                <a:cs typeface="Verdana" pitchFamily="34" charset="0"/>
              </a:defRPr>
            </a:lvl2pPr>
            <a:lvl3pPr>
              <a:buFont typeface="Wingdings" pitchFamily="2" charset="2"/>
              <a:buChar char="§"/>
              <a:defRPr sz="1500">
                <a:solidFill>
                  <a:srgbClr val="474746"/>
                </a:solidFill>
                <a:latin typeface="Verdana" pitchFamily="34" charset="0"/>
                <a:ea typeface="Verdana" pitchFamily="34" charset="0"/>
                <a:cs typeface="Verdana" pitchFamily="34" charset="0"/>
              </a:defRPr>
            </a:lvl3pPr>
            <a:lvl4pPr>
              <a:buFont typeface="Wingdings" pitchFamily="2" charset="2"/>
              <a:buChar char="§"/>
              <a:defRPr sz="1200">
                <a:solidFill>
                  <a:srgbClr val="474746"/>
                </a:solidFill>
                <a:latin typeface="Verdana" pitchFamily="34" charset="0"/>
                <a:ea typeface="Verdana" pitchFamily="34" charset="0"/>
                <a:cs typeface="Verdana" pitchFamily="34" charset="0"/>
              </a:defRPr>
            </a:lvl4pPr>
            <a:lvl5pPr>
              <a:buFont typeface="Wingdings" pitchFamily="2" charset="2"/>
              <a:buChar char="§"/>
              <a:defRPr sz="1200">
                <a:solidFill>
                  <a:srgbClr val="474746"/>
                </a:solidFill>
                <a:latin typeface="Verdana" pitchFamily="34" charset="0"/>
                <a:ea typeface="Verdana" pitchFamily="34" charset="0"/>
                <a:cs typeface="Verdan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5" name="Date Placeholder 3">
            <a:extLst>
              <a:ext uri="{FF2B5EF4-FFF2-40B4-BE49-F238E27FC236}">
                <a16:creationId xmlns:a16="http://schemas.microsoft.com/office/drawing/2014/main" id="{11254023-C437-3E8F-1EA4-BFAAEDF8EA77}"/>
              </a:ext>
            </a:extLst>
          </p:cNvPr>
          <p:cNvSpPr>
            <a:spLocks noGrp="1"/>
          </p:cNvSpPr>
          <p:nvPr>
            <p:ph type="dt" sz="half" idx="10"/>
          </p:nvPr>
        </p:nvSpPr>
        <p:spPr>
          <a:xfrm>
            <a:off x="179388" y="4786313"/>
            <a:ext cx="2133600" cy="273050"/>
          </a:xfrm>
        </p:spPr>
        <p:txBody>
          <a:bodyPr/>
          <a:lstStyle>
            <a:lvl1pPr>
              <a:defRPr/>
            </a:lvl1pPr>
          </a:lstStyle>
          <a:p>
            <a:pPr>
              <a:defRPr/>
            </a:pPr>
            <a:fld id="{6559652E-C199-334F-9320-471B095246A8}" type="datetime1">
              <a:rPr lang="nl-BE"/>
              <a:pPr>
                <a:defRPr/>
              </a:pPr>
              <a:t>2/01/2024</a:t>
            </a:fld>
            <a:endParaRPr lang="nl-BE" dirty="0"/>
          </a:p>
        </p:txBody>
      </p:sp>
      <p:sp>
        <p:nvSpPr>
          <p:cNvPr id="6" name="Footer Placeholder 4">
            <a:extLst>
              <a:ext uri="{FF2B5EF4-FFF2-40B4-BE49-F238E27FC236}">
                <a16:creationId xmlns:a16="http://schemas.microsoft.com/office/drawing/2014/main" id="{C220FCAE-698D-1236-F0CD-D4C4155B5CF1}"/>
              </a:ext>
            </a:extLst>
          </p:cNvPr>
          <p:cNvSpPr>
            <a:spLocks noGrp="1"/>
          </p:cNvSpPr>
          <p:nvPr>
            <p:ph type="ftr" sz="quarter" idx="11"/>
          </p:nvPr>
        </p:nvSpPr>
        <p:spPr>
          <a:xfrm>
            <a:off x="2411413" y="4786313"/>
            <a:ext cx="4464050" cy="273050"/>
          </a:xfrm>
        </p:spPr>
        <p:txBody>
          <a:bodyPr/>
          <a:lstStyle>
            <a:lvl1pPr>
              <a:defRPr/>
            </a:lvl1pPr>
          </a:lstStyle>
          <a:p>
            <a:pPr>
              <a:defRPr/>
            </a:pPr>
            <a:endParaRPr lang="nl-BE"/>
          </a:p>
        </p:txBody>
      </p:sp>
      <p:sp>
        <p:nvSpPr>
          <p:cNvPr id="7" name="Slide Number Placeholder 5">
            <a:extLst>
              <a:ext uri="{FF2B5EF4-FFF2-40B4-BE49-F238E27FC236}">
                <a16:creationId xmlns:a16="http://schemas.microsoft.com/office/drawing/2014/main" id="{2B591007-9483-E477-40BA-8D94A74A8654}"/>
              </a:ext>
            </a:extLst>
          </p:cNvPr>
          <p:cNvSpPr>
            <a:spLocks noGrp="1"/>
          </p:cNvSpPr>
          <p:nvPr>
            <p:ph type="sldNum" sz="quarter" idx="12"/>
          </p:nvPr>
        </p:nvSpPr>
        <p:spPr>
          <a:xfrm>
            <a:off x="6948488" y="4787900"/>
            <a:ext cx="752475" cy="273050"/>
          </a:xfrm>
        </p:spPr>
        <p:txBody>
          <a:bodyPr/>
          <a:lstStyle>
            <a:lvl1pPr>
              <a:defRPr/>
            </a:lvl1pPr>
          </a:lstStyle>
          <a:p>
            <a:pPr>
              <a:defRPr/>
            </a:pPr>
            <a:fld id="{DCFD5896-4FF2-48E5-A0D8-7BC8A6FA68FF}" type="slidenum">
              <a:rPr lang="nl-BE"/>
              <a:pPr>
                <a:defRPr/>
              </a:pPr>
              <a:t>‹#›</a:t>
            </a:fld>
            <a:endParaRPr lang="nl-BE"/>
          </a:p>
        </p:txBody>
      </p:sp>
    </p:spTree>
    <p:extLst>
      <p:ext uri="{BB962C8B-B14F-4D97-AF65-F5344CB8AC3E}">
        <p14:creationId xmlns:p14="http://schemas.microsoft.com/office/powerpoint/2010/main" val="29337302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jdelijke aanduiding voor titel 1">
            <a:extLst>
              <a:ext uri="{FF2B5EF4-FFF2-40B4-BE49-F238E27FC236}">
                <a16:creationId xmlns:a16="http://schemas.microsoft.com/office/drawing/2014/main" id="{59FFE484-8FC3-FC62-A8C3-46CA58F2BCC9}"/>
              </a:ext>
            </a:extLst>
          </p:cNvPr>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nl-BE" altLang="en-US"/>
              <a:t>Titelstijl van model bewerken</a:t>
            </a:r>
            <a:endParaRPr lang="nl-NL" altLang="en-US"/>
          </a:p>
        </p:txBody>
      </p:sp>
      <p:sp>
        <p:nvSpPr>
          <p:cNvPr id="1027" name="Tijdelijke aanduiding voor tekst 2">
            <a:extLst>
              <a:ext uri="{FF2B5EF4-FFF2-40B4-BE49-F238E27FC236}">
                <a16:creationId xmlns:a16="http://schemas.microsoft.com/office/drawing/2014/main" id="{AFEAC94D-4C1B-CA39-5C56-6FE5B32B0DB3}"/>
              </a:ext>
            </a:extLst>
          </p:cNvPr>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nl-BE" altLang="en-US"/>
              <a:t>Klik om de tekststijl van het model te bewerken</a:t>
            </a:r>
          </a:p>
          <a:p>
            <a:pPr lvl="1"/>
            <a:r>
              <a:rPr lang="nl-BE" altLang="en-US"/>
              <a:t>Tweede niveau</a:t>
            </a:r>
          </a:p>
          <a:p>
            <a:pPr lvl="2"/>
            <a:r>
              <a:rPr lang="nl-BE" altLang="en-US"/>
              <a:t>Derde niveau</a:t>
            </a:r>
          </a:p>
          <a:p>
            <a:pPr lvl="3"/>
            <a:r>
              <a:rPr lang="nl-BE" altLang="en-US"/>
              <a:t>Vierde niveau</a:t>
            </a:r>
          </a:p>
          <a:p>
            <a:pPr lvl="4"/>
            <a:r>
              <a:rPr lang="nl-BE" altLang="en-US"/>
              <a:t>Vijfde niveau</a:t>
            </a:r>
            <a:endParaRPr lang="nl-NL" altLang="en-US"/>
          </a:p>
        </p:txBody>
      </p:sp>
      <p:sp>
        <p:nvSpPr>
          <p:cNvPr id="4" name="Tijdelijke aanduiding voor datum 3">
            <a:extLst>
              <a:ext uri="{FF2B5EF4-FFF2-40B4-BE49-F238E27FC236}">
                <a16:creationId xmlns:a16="http://schemas.microsoft.com/office/drawing/2014/main" id="{33128175-3F43-18DC-A493-CE093D4F10D5}"/>
              </a:ext>
            </a:extLst>
          </p:cNvPr>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defRPr>
            </a:lvl1pPr>
          </a:lstStyle>
          <a:p>
            <a:pPr>
              <a:defRPr/>
            </a:pPr>
            <a:fld id="{2432E173-325F-4F31-85AA-4A09F4926FA9}" type="datetimeFigureOut">
              <a:rPr lang="nl-NL" altLang="en-US"/>
              <a:pPr>
                <a:defRPr/>
              </a:pPr>
              <a:t>2-1-2024</a:t>
            </a:fld>
            <a:endParaRPr lang="nl-NL" altLang="en-US"/>
          </a:p>
        </p:txBody>
      </p:sp>
      <p:sp>
        <p:nvSpPr>
          <p:cNvPr id="5" name="Tijdelijke aanduiding voor voettekst 4">
            <a:extLst>
              <a:ext uri="{FF2B5EF4-FFF2-40B4-BE49-F238E27FC236}">
                <a16:creationId xmlns:a16="http://schemas.microsoft.com/office/drawing/2014/main" id="{8620CAC3-5A03-7AD3-C423-F62FA120DED6}"/>
              </a:ext>
            </a:extLst>
          </p:cNvPr>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eaLnBrk="1" hangingPunct="1">
              <a:defRPr sz="1200">
                <a:solidFill>
                  <a:schemeClr val="tx1">
                    <a:tint val="75000"/>
                  </a:schemeClr>
                </a:solidFill>
                <a:latin typeface="Verdana" charset="0"/>
                <a:ea typeface="ＭＳ Ｐゴシック" charset="0"/>
                <a:cs typeface="ＭＳ Ｐゴシック" charset="0"/>
              </a:defRPr>
            </a:lvl1pPr>
          </a:lstStyle>
          <a:p>
            <a:pPr>
              <a:defRPr/>
            </a:pPr>
            <a:endParaRPr lang="nl-NL"/>
          </a:p>
        </p:txBody>
      </p:sp>
      <p:sp>
        <p:nvSpPr>
          <p:cNvPr id="6" name="Tijdelijke aanduiding voor dianummer 5">
            <a:extLst>
              <a:ext uri="{FF2B5EF4-FFF2-40B4-BE49-F238E27FC236}">
                <a16:creationId xmlns:a16="http://schemas.microsoft.com/office/drawing/2014/main" id="{22334ED0-F5C4-6E35-8888-71E24DFC7DB9}"/>
              </a:ext>
            </a:extLst>
          </p:cNvPr>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A1E356CB-C8EB-4B8E-A969-F7BEEE0875B8}" type="slidenum">
              <a:rPr lang="nl-NL" altLang="en-US"/>
              <a:pPr>
                <a:defRPr/>
              </a:pPr>
              <a:t>‹#›</a:t>
            </a:fld>
            <a:endParaRPr lang="nl-NL" altLang="en-US"/>
          </a:p>
        </p:txBody>
      </p:sp>
    </p:spTree>
  </p:cSld>
  <p:clrMap bg1="lt1" tx1="dk1" bg2="lt2" tx2="dk2" accent1="accent1" accent2="accent2" accent3="accent3" accent4="accent4" accent5="accent5" accent6="accent6" hlink="hlink" folHlink="folHlink"/>
  <p:sldLayoutIdLst>
    <p:sldLayoutId id="2147484062" r:id="rId1"/>
    <p:sldLayoutId id="2147484063" r:id="rId2"/>
    <p:sldLayoutId id="2147484064" r:id="rId3"/>
    <p:sldLayoutId id="2147484065" r:id="rId4"/>
    <p:sldLayoutId id="2147484066" r:id="rId5"/>
    <p:sldLayoutId id="2147484067" r:id="rId6"/>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2.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4.png"/><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hyperlink" Target="https://www.pveducation.org/pvcdrom/tandem-cells" TargetMode="External"/><Relationship Id="rId2" Type="http://schemas.openxmlformats.org/officeDocument/2006/relationships/image" Target="../media/image52.png"/><Relationship Id="rId1" Type="http://schemas.openxmlformats.org/officeDocument/2006/relationships/slideLayout" Target="../slideLayouts/slideLayout6.xml"/><Relationship Id="rId4" Type="http://schemas.openxmlformats.org/officeDocument/2006/relationships/image" Target="../media/image55.png"/></Relationships>
</file>

<file path=ppt/slides/_rels/slide5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2.png"/><Relationship Id="rId1" Type="http://schemas.openxmlformats.org/officeDocument/2006/relationships/slideLayout" Target="../slideLayouts/slideLayout6.xml"/><Relationship Id="rId4" Type="http://schemas.openxmlformats.org/officeDocument/2006/relationships/hyperlink" Target="https://www.pveducation.org/pvcdrom/tandem-cells"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4.xml"/><Relationship Id="rId5" Type="http://schemas.openxmlformats.org/officeDocument/2006/relationships/hyperlink" Target="https://www.nature.com/articles/s41586-023-06667-4#article-info" TargetMode="External"/><Relationship Id="rId4" Type="http://schemas.openxmlformats.org/officeDocument/2006/relationships/image" Target="../media/image5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el 1">
            <a:extLst>
              <a:ext uri="{FF2B5EF4-FFF2-40B4-BE49-F238E27FC236}">
                <a16:creationId xmlns:a16="http://schemas.microsoft.com/office/drawing/2014/main" id="{0D8651F5-C64A-2E3C-1A17-6F84B18D8206}"/>
              </a:ext>
            </a:extLst>
          </p:cNvPr>
          <p:cNvSpPr>
            <a:spLocks noGrp="1"/>
          </p:cNvSpPr>
          <p:nvPr>
            <p:ph type="ctrTitle"/>
          </p:nvPr>
        </p:nvSpPr>
        <p:spPr>
          <a:xfrm>
            <a:off x="1116013" y="2859088"/>
            <a:ext cx="7632700" cy="631825"/>
          </a:xfrm>
        </p:spPr>
        <p:txBody>
          <a:bodyPr>
            <a:normAutofit fontScale="90000"/>
          </a:bodyPr>
          <a:lstStyle/>
          <a:p>
            <a:pPr>
              <a:defRPr/>
            </a:pPr>
            <a:r>
              <a:rPr lang="en-US" sz="2800" dirty="0"/>
              <a:t>MINAT: Thin film Solar Cells - Micro-structures and transparent contacts</a:t>
            </a:r>
            <a:endParaRPr lang="nl-NL" altLang="en-US" sz="2600" dirty="0">
              <a:ea typeface="MS PGothic" panose="020B0600070205080204" pitchFamily="34" charset="-128"/>
            </a:endParaRPr>
          </a:p>
        </p:txBody>
      </p:sp>
      <p:sp>
        <p:nvSpPr>
          <p:cNvPr id="10243" name="Subtitel 2">
            <a:extLst>
              <a:ext uri="{FF2B5EF4-FFF2-40B4-BE49-F238E27FC236}">
                <a16:creationId xmlns:a16="http://schemas.microsoft.com/office/drawing/2014/main" id="{1A4B6153-0C95-1EC9-7A7B-E13AC41899F6}"/>
              </a:ext>
            </a:extLst>
          </p:cNvPr>
          <p:cNvSpPr>
            <a:spLocks noGrp="1"/>
          </p:cNvSpPr>
          <p:nvPr>
            <p:ph type="subTitle" idx="1"/>
          </p:nvPr>
        </p:nvSpPr>
        <p:spPr>
          <a:xfrm>
            <a:off x="1116013" y="3579813"/>
            <a:ext cx="7632700" cy="431800"/>
          </a:xfrm>
        </p:spPr>
        <p:txBody>
          <a:bodyPr/>
          <a:lstStyle/>
          <a:p>
            <a:r>
              <a:rPr lang="nl-NL" altLang="en-US">
                <a:ea typeface="MS PGothic" panose="020B0600070205080204" pitchFamily="34" charset="-128"/>
              </a:rPr>
              <a:t>Jessica de Wild (Jessica.dewild@uhassselt.be)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7E7A9C8-E950-E345-BDCA-26B95FE03966}"/>
              </a:ext>
            </a:extLst>
          </p:cNvPr>
          <p:cNvSpPr/>
          <p:nvPr/>
        </p:nvSpPr>
        <p:spPr>
          <a:xfrm>
            <a:off x="6700838" y="1058863"/>
            <a:ext cx="1503362" cy="3025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2531" name="Content Placeholder 2">
            <a:extLst>
              <a:ext uri="{FF2B5EF4-FFF2-40B4-BE49-F238E27FC236}">
                <a16:creationId xmlns:a16="http://schemas.microsoft.com/office/drawing/2014/main" id="{F14E14BB-D181-F35A-BB45-07624145B4CC}"/>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Light and interaction with matter</a:t>
            </a:r>
          </a:p>
          <a:p>
            <a:endParaRPr lang="en-US" altLang="en-US" sz="1800">
              <a:latin typeface="Verdana" panose="020B0604030504040204" pitchFamily="34" charset="0"/>
            </a:endParaRPr>
          </a:p>
          <a:p>
            <a:r>
              <a:rPr lang="en-US" altLang="en-US" sz="1800">
                <a:latin typeface="Verdana" panose="020B0604030504040204" pitchFamily="34" charset="0"/>
              </a:rPr>
              <a:t>Refractive index</a:t>
            </a:r>
          </a:p>
          <a:p>
            <a:pPr lvl="1"/>
            <a:r>
              <a:rPr lang="en-US" altLang="en-US" sz="1200">
                <a:latin typeface="Verdana" panose="020B0604030504040204" pitchFamily="34" charset="0"/>
              </a:rPr>
              <a:t>Complex number: N = n + ik</a:t>
            </a:r>
          </a:p>
          <a:p>
            <a:r>
              <a:rPr lang="en-US" altLang="en-US" sz="1800">
                <a:latin typeface="Verdana" panose="020B0604030504040204" pitchFamily="34" charset="0"/>
              </a:rPr>
              <a:t>Reflection and transmission</a:t>
            </a:r>
          </a:p>
          <a:p>
            <a:pPr lvl="1"/>
            <a:r>
              <a:rPr lang="en-US" altLang="en-US" sz="1200">
                <a:latin typeface="Verdana" panose="020B0604030504040204" pitchFamily="34" charset="0"/>
              </a:rPr>
              <a:t>Perpendicular incindence</a:t>
            </a:r>
          </a:p>
          <a:p>
            <a:endParaRPr lang="en-US" altLang="en-US" sz="1800">
              <a:latin typeface="Verdana" panose="020B0604030504040204" pitchFamily="34" charset="0"/>
            </a:endParaRPr>
          </a:p>
        </p:txBody>
      </p:sp>
      <p:cxnSp>
        <p:nvCxnSpPr>
          <p:cNvPr id="4" name="Straight Arrow Connector 3">
            <a:extLst>
              <a:ext uri="{FF2B5EF4-FFF2-40B4-BE49-F238E27FC236}">
                <a16:creationId xmlns:a16="http://schemas.microsoft.com/office/drawing/2014/main" id="{57F7E2C8-2803-D0C4-FF77-8846B35C9086}"/>
              </a:ext>
            </a:extLst>
          </p:cNvPr>
          <p:cNvCxnSpPr>
            <a:cxnSpLocks/>
          </p:cNvCxnSpPr>
          <p:nvPr/>
        </p:nvCxnSpPr>
        <p:spPr>
          <a:xfrm>
            <a:off x="5332413" y="2139950"/>
            <a:ext cx="1368425" cy="0"/>
          </a:xfrm>
          <a:prstGeom prst="straightConnector1">
            <a:avLst/>
          </a:prstGeom>
          <a:ln w="44450">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E48112F1-0A1D-53F2-022C-5572B45A7CBE}"/>
              </a:ext>
            </a:extLst>
          </p:cNvPr>
          <p:cNvCxnSpPr>
            <a:cxnSpLocks/>
          </p:cNvCxnSpPr>
          <p:nvPr/>
        </p:nvCxnSpPr>
        <p:spPr>
          <a:xfrm>
            <a:off x="6670675" y="2120900"/>
            <a:ext cx="1550988" cy="36513"/>
          </a:xfrm>
          <a:prstGeom prst="straightConnector1">
            <a:avLst/>
          </a:prstGeom>
          <a:ln>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
        <p:nvSpPr>
          <p:cNvPr id="22534" name="TextBox 12">
            <a:extLst>
              <a:ext uri="{FF2B5EF4-FFF2-40B4-BE49-F238E27FC236}">
                <a16:creationId xmlns:a16="http://schemas.microsoft.com/office/drawing/2014/main" id="{7D8A78EA-A529-24CC-F445-89B69FC38EF6}"/>
              </a:ext>
            </a:extLst>
          </p:cNvPr>
          <p:cNvSpPr txBox="1">
            <a:spLocks noChangeArrowheads="1"/>
          </p:cNvSpPr>
          <p:nvPr/>
        </p:nvSpPr>
        <p:spPr bwMode="auto">
          <a:xfrm>
            <a:off x="5727700" y="3265488"/>
            <a:ext cx="1295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Air</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1</a:t>
            </a:r>
            <a:r>
              <a:rPr lang="en-US" altLang="en-US" sz="2000">
                <a:latin typeface="Verdana" panose="020B0604030504040204" pitchFamily="34" charset="0"/>
              </a:rPr>
              <a:t> = 1</a:t>
            </a:r>
            <a:endParaRPr lang="en-GB" altLang="en-US" sz="2000">
              <a:latin typeface="Verdana" panose="020B0604030504040204" pitchFamily="34" charset="0"/>
            </a:endParaRPr>
          </a:p>
        </p:txBody>
      </p:sp>
      <p:cxnSp>
        <p:nvCxnSpPr>
          <p:cNvPr id="18" name="Straight Arrow Connector 17">
            <a:extLst>
              <a:ext uri="{FF2B5EF4-FFF2-40B4-BE49-F238E27FC236}">
                <a16:creationId xmlns:a16="http://schemas.microsoft.com/office/drawing/2014/main" id="{C3E2030B-8694-2709-0867-0CE9130AB670}"/>
              </a:ext>
            </a:extLst>
          </p:cNvPr>
          <p:cNvCxnSpPr>
            <a:cxnSpLocks/>
          </p:cNvCxnSpPr>
          <p:nvPr/>
        </p:nvCxnSpPr>
        <p:spPr>
          <a:xfrm flipH="1">
            <a:off x="5540375" y="2284413"/>
            <a:ext cx="1130300" cy="0"/>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2536" name="TextBox 16">
            <a:extLst>
              <a:ext uri="{FF2B5EF4-FFF2-40B4-BE49-F238E27FC236}">
                <a16:creationId xmlns:a16="http://schemas.microsoft.com/office/drawing/2014/main" id="{13DCD2A0-10F6-953C-2B72-740AED0C9909}"/>
              </a:ext>
            </a:extLst>
          </p:cNvPr>
          <p:cNvSpPr txBox="1">
            <a:spLocks noChangeArrowheads="1"/>
          </p:cNvSpPr>
          <p:nvPr/>
        </p:nvSpPr>
        <p:spPr bwMode="auto">
          <a:xfrm>
            <a:off x="6807200" y="3255963"/>
            <a:ext cx="17414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CIGS</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2</a:t>
            </a:r>
            <a:r>
              <a:rPr lang="en-US" altLang="en-US" sz="2000">
                <a:latin typeface="Verdana" panose="020B0604030504040204" pitchFamily="34" charset="0"/>
              </a:rPr>
              <a:t> ~ 3</a:t>
            </a:r>
            <a:endParaRPr lang="en-GB" altLang="en-US" sz="2000">
              <a:latin typeface="Verdana" panose="020B0604030504040204" pitchFamily="34" charset="0"/>
            </a:endParaRPr>
          </a:p>
        </p:txBody>
      </p:sp>
      <p:cxnSp>
        <p:nvCxnSpPr>
          <p:cNvPr id="5" name="Straight Arrow Connector 4">
            <a:extLst>
              <a:ext uri="{FF2B5EF4-FFF2-40B4-BE49-F238E27FC236}">
                <a16:creationId xmlns:a16="http://schemas.microsoft.com/office/drawing/2014/main" id="{93A4257B-085C-B874-BBA7-234201978F85}"/>
              </a:ext>
            </a:extLst>
          </p:cNvPr>
          <p:cNvCxnSpPr/>
          <p:nvPr/>
        </p:nvCxnSpPr>
        <p:spPr>
          <a:xfrm>
            <a:off x="8204200" y="2157413"/>
            <a:ext cx="471488" cy="0"/>
          </a:xfrm>
          <a:prstGeom prst="straightConnector1">
            <a:avLst/>
          </a:prstGeom>
          <a:ln w="6350">
            <a:solidFill>
              <a:schemeClr val="accent1">
                <a:lumMod val="40000"/>
                <a:lumOff val="6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E3DE77F-EA3A-43E7-7FE3-5E6854D53E3D}"/>
              </a:ext>
            </a:extLst>
          </p:cNvPr>
          <p:cNvSpPr txBox="1">
            <a:spLocks noRot="1" noChangeAspect="1" noMove="1" noResize="1" noEditPoints="1" noAdjustHandles="1" noChangeArrowheads="1" noChangeShapeType="1" noTextEdit="1"/>
          </p:cNvSpPr>
          <p:nvPr/>
        </p:nvSpPr>
        <p:spPr>
          <a:xfrm>
            <a:off x="1043608" y="2499742"/>
            <a:ext cx="1881797" cy="752322"/>
          </a:xfrm>
          <a:prstGeom prst="rect">
            <a:avLst/>
          </a:prstGeom>
          <a:blipFill>
            <a:blip r:embed="rId3"/>
            <a:stretch>
              <a:fillRect/>
            </a:stretch>
          </a:blipFill>
        </p:spPr>
        <p:txBody>
          <a:bodyPr/>
          <a:lstStyle/>
          <a:p>
            <a:pPr>
              <a:defRPr/>
            </a:pPr>
            <a:r>
              <a:rPr lang="en-GB">
                <a:noFill/>
              </a:rPr>
              <a:t> </a:t>
            </a:r>
          </a:p>
        </p:txBody>
      </p:sp>
      <p:sp>
        <p:nvSpPr>
          <p:cNvPr id="7" name="TextBox 6">
            <a:extLst>
              <a:ext uri="{FF2B5EF4-FFF2-40B4-BE49-F238E27FC236}">
                <a16:creationId xmlns:a16="http://schemas.microsoft.com/office/drawing/2014/main" id="{D7A1F504-07C2-6DCB-AF90-00C62E37611A}"/>
              </a:ext>
            </a:extLst>
          </p:cNvPr>
          <p:cNvSpPr txBox="1">
            <a:spLocks noRot="1" noChangeAspect="1" noMove="1" noResize="1" noEditPoints="1" noAdjustHandles="1" noChangeArrowheads="1" noChangeShapeType="1" noTextEdit="1"/>
          </p:cNvSpPr>
          <p:nvPr/>
        </p:nvSpPr>
        <p:spPr>
          <a:xfrm>
            <a:off x="1175572" y="3485616"/>
            <a:ext cx="1787284" cy="627416"/>
          </a:xfrm>
          <a:prstGeom prst="rect">
            <a:avLst/>
          </a:prstGeom>
          <a:blipFill>
            <a:blip r:embed="rId4"/>
            <a:stretch>
              <a:fillRect/>
            </a:stretch>
          </a:blipFill>
        </p:spPr>
        <p:txBody>
          <a:bodyPr/>
          <a:lstStyle/>
          <a:p>
            <a:pPr>
              <a:defRPr/>
            </a:pPr>
            <a:r>
              <a:rPr lang="en-GB">
                <a:noFill/>
              </a:rPr>
              <a:t> </a:t>
            </a:r>
          </a:p>
        </p:txBody>
      </p:sp>
      <p:sp>
        <p:nvSpPr>
          <p:cNvPr id="3" name="TextBox 2">
            <a:extLst>
              <a:ext uri="{FF2B5EF4-FFF2-40B4-BE49-F238E27FC236}">
                <a16:creationId xmlns:a16="http://schemas.microsoft.com/office/drawing/2014/main" id="{4B6A502F-85E7-CFB5-94FF-2122E59D31E4}"/>
              </a:ext>
            </a:extLst>
          </p:cNvPr>
          <p:cNvSpPr txBox="1">
            <a:spLocks noRot="1" noChangeAspect="1" noMove="1" noResize="1" noEditPoints="1" noAdjustHandles="1" noChangeArrowheads="1" noChangeShapeType="1" noTextEdit="1"/>
          </p:cNvSpPr>
          <p:nvPr/>
        </p:nvSpPr>
        <p:spPr>
          <a:xfrm>
            <a:off x="3015289" y="2538556"/>
            <a:ext cx="2544286" cy="729943"/>
          </a:xfrm>
          <a:prstGeom prst="rect">
            <a:avLst/>
          </a:prstGeom>
          <a:blipFill>
            <a:blip r:embed="rId5"/>
            <a:stretch>
              <a:fillRect r="-7194" b="-12500"/>
            </a:stretch>
          </a:blipFill>
        </p:spPr>
        <p:txBody>
          <a:bodyPr/>
          <a:lstStyle/>
          <a:p>
            <a:pPr>
              <a:defRPr/>
            </a:pPr>
            <a:r>
              <a:rPr lang="en-GB">
                <a:noFill/>
              </a:rPr>
              <a:t> </a:t>
            </a:r>
          </a:p>
        </p:txBody>
      </p:sp>
      <p:sp>
        <p:nvSpPr>
          <p:cNvPr id="15" name="Title 1">
            <a:extLst>
              <a:ext uri="{FF2B5EF4-FFF2-40B4-BE49-F238E27FC236}">
                <a16:creationId xmlns:a16="http://schemas.microsoft.com/office/drawing/2014/main" id="{CB99671A-17FA-B908-92DB-9EA37CEEC54F}"/>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B34AE4-12B6-F8DD-984A-CE245CD4022B}"/>
              </a:ext>
            </a:extLst>
          </p:cNvPr>
          <p:cNvSpPr/>
          <p:nvPr/>
        </p:nvSpPr>
        <p:spPr>
          <a:xfrm>
            <a:off x="6700838" y="1058863"/>
            <a:ext cx="1503362" cy="3025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4579" name="Content Placeholder 2">
            <a:extLst>
              <a:ext uri="{FF2B5EF4-FFF2-40B4-BE49-F238E27FC236}">
                <a16:creationId xmlns:a16="http://schemas.microsoft.com/office/drawing/2014/main" id="{38B7AB1D-4EF7-7E8E-8C99-56670D8B7725}"/>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Light and interaction with matter</a:t>
            </a:r>
          </a:p>
          <a:p>
            <a:endParaRPr lang="en-US" altLang="en-US" sz="1800">
              <a:latin typeface="Verdana" panose="020B0604030504040204" pitchFamily="34" charset="0"/>
            </a:endParaRPr>
          </a:p>
          <a:p>
            <a:r>
              <a:rPr lang="en-US" altLang="en-US" sz="1800">
                <a:latin typeface="Verdana" panose="020B0604030504040204" pitchFamily="34" charset="0"/>
              </a:rPr>
              <a:t>Refractive index</a:t>
            </a:r>
          </a:p>
          <a:p>
            <a:pPr lvl="1"/>
            <a:r>
              <a:rPr lang="en-US" altLang="en-US" sz="1200">
                <a:latin typeface="Verdana" panose="020B0604030504040204" pitchFamily="34" charset="0"/>
              </a:rPr>
              <a:t>Complex number: N = n + ik</a:t>
            </a:r>
          </a:p>
          <a:p>
            <a:r>
              <a:rPr lang="en-US" altLang="en-US" sz="1800">
                <a:latin typeface="Verdana" panose="020B0604030504040204" pitchFamily="34" charset="0"/>
              </a:rPr>
              <a:t>Absorption coëfficiënt</a:t>
            </a:r>
            <a:endParaRPr lang="en-US" altLang="en-US" sz="1200">
              <a:latin typeface="Verdana" panose="020B0604030504040204" pitchFamily="34" charset="0"/>
            </a:endParaRPr>
          </a:p>
        </p:txBody>
      </p:sp>
      <p:cxnSp>
        <p:nvCxnSpPr>
          <p:cNvPr id="4" name="Straight Arrow Connector 3">
            <a:extLst>
              <a:ext uri="{FF2B5EF4-FFF2-40B4-BE49-F238E27FC236}">
                <a16:creationId xmlns:a16="http://schemas.microsoft.com/office/drawing/2014/main" id="{5D4D28BA-95F1-642C-4BAE-DB798D8646DF}"/>
              </a:ext>
            </a:extLst>
          </p:cNvPr>
          <p:cNvCxnSpPr>
            <a:cxnSpLocks/>
          </p:cNvCxnSpPr>
          <p:nvPr/>
        </p:nvCxnSpPr>
        <p:spPr>
          <a:xfrm>
            <a:off x="5332413" y="2139950"/>
            <a:ext cx="1368425" cy="0"/>
          </a:xfrm>
          <a:prstGeom prst="straightConnector1">
            <a:avLst/>
          </a:prstGeom>
          <a:ln w="44450">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80C2B8FA-A112-6466-156E-D6F0A64F361A}"/>
              </a:ext>
            </a:extLst>
          </p:cNvPr>
          <p:cNvCxnSpPr>
            <a:cxnSpLocks/>
          </p:cNvCxnSpPr>
          <p:nvPr/>
        </p:nvCxnSpPr>
        <p:spPr>
          <a:xfrm>
            <a:off x="6670675" y="2120900"/>
            <a:ext cx="1550988" cy="36513"/>
          </a:xfrm>
          <a:prstGeom prst="straightConnector1">
            <a:avLst/>
          </a:prstGeom>
          <a:ln>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2D2EA59A-C744-CA6A-DB18-45F362C388B5}"/>
              </a:ext>
            </a:extLst>
          </p:cNvPr>
          <p:cNvCxnSpPr>
            <a:cxnSpLocks/>
          </p:cNvCxnSpPr>
          <p:nvPr/>
        </p:nvCxnSpPr>
        <p:spPr>
          <a:xfrm flipH="1">
            <a:off x="5540375" y="2284413"/>
            <a:ext cx="1130300" cy="0"/>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4583" name="TextBox 4">
            <a:extLst>
              <a:ext uri="{FF2B5EF4-FFF2-40B4-BE49-F238E27FC236}">
                <a16:creationId xmlns:a16="http://schemas.microsoft.com/office/drawing/2014/main" id="{310D2FC9-C49B-A79E-37ED-98652CCA63E9}"/>
              </a:ext>
            </a:extLst>
          </p:cNvPr>
          <p:cNvSpPr txBox="1">
            <a:spLocks noChangeArrowheads="1"/>
          </p:cNvSpPr>
          <p:nvPr/>
        </p:nvSpPr>
        <p:spPr bwMode="auto">
          <a:xfrm>
            <a:off x="611188" y="2909888"/>
            <a:ext cx="3776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l-GR" altLang="en-US" sz="1800">
                <a:latin typeface="Verdana" panose="020B0604030504040204" pitchFamily="34" charset="0"/>
              </a:rPr>
              <a:t>λ</a:t>
            </a:r>
            <a:r>
              <a:rPr lang="en-US" altLang="en-US" sz="1800">
                <a:latin typeface="Verdana" panose="020B0604030504040204" pitchFamily="34" charset="0"/>
              </a:rPr>
              <a:t> is the wavelength of the light</a:t>
            </a:r>
            <a:endParaRPr lang="en-GB" altLang="en-US" sz="1800">
              <a:latin typeface="Verdana" panose="020B0604030504040204" pitchFamily="34" charset="0"/>
            </a:endParaRPr>
          </a:p>
        </p:txBody>
      </p:sp>
      <p:sp>
        <p:nvSpPr>
          <p:cNvPr id="24584" name="TextBox 6">
            <a:extLst>
              <a:ext uri="{FF2B5EF4-FFF2-40B4-BE49-F238E27FC236}">
                <a16:creationId xmlns:a16="http://schemas.microsoft.com/office/drawing/2014/main" id="{BE61EC4E-0B22-2C51-E47F-71EC629F018F}"/>
              </a:ext>
            </a:extLst>
          </p:cNvPr>
          <p:cNvSpPr txBox="1">
            <a:spLocks noChangeArrowheads="1"/>
          </p:cNvSpPr>
          <p:nvPr/>
        </p:nvSpPr>
        <p:spPr bwMode="auto">
          <a:xfrm>
            <a:off x="611188" y="4217988"/>
            <a:ext cx="74168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Verdana" panose="020B0604030504040204" pitchFamily="34" charset="0"/>
              </a:rPr>
              <a:t>t is the thickness of the medium the light is traveling through</a:t>
            </a:r>
            <a:endParaRPr lang="en-GB" altLang="en-US" sz="1800">
              <a:latin typeface="Verdana" panose="020B0604030504040204" pitchFamily="34" charset="0"/>
            </a:endParaRPr>
          </a:p>
        </p:txBody>
      </p:sp>
      <p:pic>
        <p:nvPicPr>
          <p:cNvPr id="24585" name="Picture 4">
            <a:extLst>
              <a:ext uri="{FF2B5EF4-FFF2-40B4-BE49-F238E27FC236}">
                <a16:creationId xmlns:a16="http://schemas.microsoft.com/office/drawing/2014/main" id="{C7203700-E51D-8AEA-77EB-18B8E13FB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9800" y="2252663"/>
            <a:ext cx="1030288"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6" name="Picture 6">
            <a:extLst>
              <a:ext uri="{FF2B5EF4-FFF2-40B4-BE49-F238E27FC236}">
                <a16:creationId xmlns:a16="http://schemas.microsoft.com/office/drawing/2014/main" id="{87C2A850-FDC8-FDB9-8B17-DFAFBEDAB8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7738" y="3773488"/>
            <a:ext cx="153670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7" name="Picture 7">
            <a:extLst>
              <a:ext uri="{FF2B5EF4-FFF2-40B4-BE49-F238E27FC236}">
                <a16:creationId xmlns:a16="http://schemas.microsoft.com/office/drawing/2014/main" id="{9BB80037-9EF3-C10A-3E99-FC8E0AFE89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9800" y="3341688"/>
            <a:ext cx="167640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5" name="Straight Arrow Connector 14">
            <a:extLst>
              <a:ext uri="{FF2B5EF4-FFF2-40B4-BE49-F238E27FC236}">
                <a16:creationId xmlns:a16="http://schemas.microsoft.com/office/drawing/2014/main" id="{455B0BB0-FE24-63DA-1A26-570FB4D50E4B}"/>
              </a:ext>
            </a:extLst>
          </p:cNvPr>
          <p:cNvCxnSpPr/>
          <p:nvPr/>
        </p:nvCxnSpPr>
        <p:spPr>
          <a:xfrm>
            <a:off x="8204200" y="2157413"/>
            <a:ext cx="471488" cy="0"/>
          </a:xfrm>
          <a:prstGeom prst="straightConnector1">
            <a:avLst/>
          </a:prstGeom>
          <a:ln w="6350">
            <a:solidFill>
              <a:schemeClr val="accent1">
                <a:lumMod val="40000"/>
                <a:lumOff val="6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446562F7-2CE3-FBF3-C727-F0625AB1EC23}"/>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
        <p:nvSpPr>
          <p:cNvPr id="24590" name="TextBox 12">
            <a:extLst>
              <a:ext uri="{FF2B5EF4-FFF2-40B4-BE49-F238E27FC236}">
                <a16:creationId xmlns:a16="http://schemas.microsoft.com/office/drawing/2014/main" id="{42D41029-8FAF-13BC-E348-23D7B8525549}"/>
              </a:ext>
            </a:extLst>
          </p:cNvPr>
          <p:cNvSpPr txBox="1">
            <a:spLocks noChangeArrowheads="1"/>
          </p:cNvSpPr>
          <p:nvPr/>
        </p:nvSpPr>
        <p:spPr bwMode="auto">
          <a:xfrm>
            <a:off x="5727700" y="3265488"/>
            <a:ext cx="1295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Air</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1</a:t>
            </a:r>
            <a:r>
              <a:rPr lang="en-US" altLang="en-US" sz="2000">
                <a:latin typeface="Verdana" panose="020B0604030504040204" pitchFamily="34" charset="0"/>
              </a:rPr>
              <a:t> = 1</a:t>
            </a:r>
            <a:endParaRPr lang="en-GB" altLang="en-US" sz="2000">
              <a:latin typeface="Verdana" panose="020B0604030504040204" pitchFamily="34" charset="0"/>
            </a:endParaRPr>
          </a:p>
        </p:txBody>
      </p:sp>
      <p:sp>
        <p:nvSpPr>
          <p:cNvPr id="24591" name="TextBox 16">
            <a:extLst>
              <a:ext uri="{FF2B5EF4-FFF2-40B4-BE49-F238E27FC236}">
                <a16:creationId xmlns:a16="http://schemas.microsoft.com/office/drawing/2014/main" id="{6BB0DDCF-2169-AE84-602E-C97847BDDE80}"/>
              </a:ext>
            </a:extLst>
          </p:cNvPr>
          <p:cNvSpPr txBox="1">
            <a:spLocks noChangeArrowheads="1"/>
          </p:cNvSpPr>
          <p:nvPr/>
        </p:nvSpPr>
        <p:spPr bwMode="auto">
          <a:xfrm>
            <a:off x="6807200" y="3255963"/>
            <a:ext cx="17414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CIGS</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2</a:t>
            </a:r>
            <a:r>
              <a:rPr lang="en-US" altLang="en-US" sz="2000">
                <a:latin typeface="Verdana" panose="020B0604030504040204" pitchFamily="34" charset="0"/>
              </a:rPr>
              <a:t> ~ 3</a:t>
            </a:r>
            <a:endParaRPr lang="en-GB" altLang="en-US" sz="2000">
              <a:latin typeface="Verdana" panose="020B0604030504040204" pitchFamily="34" charset="0"/>
            </a:endParaRPr>
          </a:p>
        </p:txBody>
      </p:sp>
      <p:sp>
        <p:nvSpPr>
          <p:cNvPr id="2" name="Oval 1">
            <a:extLst>
              <a:ext uri="{FF2B5EF4-FFF2-40B4-BE49-F238E27FC236}">
                <a16:creationId xmlns:a16="http://schemas.microsoft.com/office/drawing/2014/main" id="{F673F657-7ED7-5584-E03E-00B74EBE85EF}"/>
              </a:ext>
            </a:extLst>
          </p:cNvPr>
          <p:cNvSpPr/>
          <p:nvPr/>
        </p:nvSpPr>
        <p:spPr>
          <a:xfrm>
            <a:off x="3114675" y="1582738"/>
            <a:ext cx="287338" cy="287337"/>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grpSp>
        <p:nvGrpSpPr>
          <p:cNvPr id="8" name="Group 7">
            <a:extLst>
              <a:ext uri="{FF2B5EF4-FFF2-40B4-BE49-F238E27FC236}">
                <a16:creationId xmlns:a16="http://schemas.microsoft.com/office/drawing/2014/main" id="{2FDF10CC-1386-1ECF-FCC8-E0A6A2F8AD0E}"/>
              </a:ext>
            </a:extLst>
          </p:cNvPr>
          <p:cNvGrpSpPr>
            <a:grpSpLocks/>
          </p:cNvGrpSpPr>
          <p:nvPr/>
        </p:nvGrpSpPr>
        <p:grpSpPr bwMode="auto">
          <a:xfrm>
            <a:off x="2676525" y="2138363"/>
            <a:ext cx="2614613" cy="1520825"/>
            <a:chOff x="2675979" y="2139156"/>
            <a:chExt cx="2615476" cy="1519881"/>
          </a:xfrm>
        </p:grpSpPr>
        <p:sp>
          <p:nvSpPr>
            <p:cNvPr id="3" name="Block Arc 2">
              <a:extLst>
                <a:ext uri="{FF2B5EF4-FFF2-40B4-BE49-F238E27FC236}">
                  <a16:creationId xmlns:a16="http://schemas.microsoft.com/office/drawing/2014/main" id="{3299D86F-2640-8DCB-5879-88CF8523A411}"/>
                </a:ext>
              </a:extLst>
            </p:cNvPr>
            <p:cNvSpPr/>
            <p:nvPr/>
          </p:nvSpPr>
          <p:spPr>
            <a:xfrm>
              <a:off x="2675979" y="2139156"/>
              <a:ext cx="1659486" cy="1519881"/>
            </a:xfrm>
            <a:prstGeom prst="blockArc">
              <a:avLst/>
            </a:prstGeom>
            <a:gradFill flip="none" rotWithShape="1">
              <a:gsLst>
                <a:gs pos="0">
                  <a:srgbClr val="FF0000"/>
                </a:gs>
                <a:gs pos="29000">
                  <a:srgbClr val="FFFF00"/>
                </a:gs>
                <a:gs pos="53000">
                  <a:srgbClr val="00B050"/>
                </a:gs>
                <a:gs pos="96460">
                  <a:srgbClr val="7030A0"/>
                </a:gs>
                <a:gs pos="74000">
                  <a:srgbClr val="0070C0"/>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solidFill>
                  <a:schemeClr val="tx1"/>
                </a:solidFill>
              </a:endParaRPr>
            </a:p>
          </p:txBody>
        </p:sp>
        <p:cxnSp>
          <p:nvCxnSpPr>
            <p:cNvPr id="6" name="Straight Arrow Connector 5">
              <a:extLst>
                <a:ext uri="{FF2B5EF4-FFF2-40B4-BE49-F238E27FC236}">
                  <a16:creationId xmlns:a16="http://schemas.microsoft.com/office/drawing/2014/main" id="{1B25D3FF-68ED-565F-C20F-C300D08D8934}"/>
                </a:ext>
              </a:extLst>
            </p:cNvPr>
            <p:cNvCxnSpPr/>
            <p:nvPr/>
          </p:nvCxnSpPr>
          <p:spPr>
            <a:xfrm flipV="1">
              <a:off x="4546671" y="2139156"/>
              <a:ext cx="0" cy="7710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4596" name="TextBox 20">
              <a:extLst>
                <a:ext uri="{FF2B5EF4-FFF2-40B4-BE49-F238E27FC236}">
                  <a16:creationId xmlns:a16="http://schemas.microsoft.com/office/drawing/2014/main" id="{23C47B52-D964-DEAA-1EA5-777AF4C81047}"/>
                </a:ext>
              </a:extLst>
            </p:cNvPr>
            <p:cNvSpPr txBox="1">
              <a:spLocks noChangeArrowheads="1"/>
            </p:cNvSpPr>
            <p:nvPr/>
          </p:nvSpPr>
          <p:spPr bwMode="auto">
            <a:xfrm>
              <a:off x="4553278" y="2373561"/>
              <a:ext cx="73817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l-GR" altLang="en-US" sz="2000">
                  <a:solidFill>
                    <a:schemeClr val="accent1"/>
                  </a:solidFill>
                  <a:latin typeface="Verdana" panose="020B0604030504040204" pitchFamily="34" charset="0"/>
                </a:rPr>
                <a:t>λ</a:t>
              </a:r>
              <a:endParaRPr lang="en-US" altLang="en-US" sz="2000">
                <a:solidFill>
                  <a:schemeClr val="accent1"/>
                </a:solidFill>
                <a:latin typeface="Verdana" panose="020B0604030504040204" pitchFamily="34" charset="0"/>
              </a:endParaRP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a:extLst>
              <a:ext uri="{FF2B5EF4-FFF2-40B4-BE49-F238E27FC236}">
                <a16:creationId xmlns:a16="http://schemas.microsoft.com/office/drawing/2014/main" id="{9D3ADEE2-CF92-7F62-080B-C1CE9C0CB0CE}"/>
              </a:ext>
            </a:extLst>
          </p:cNvPr>
          <p:cNvSpPr>
            <a:spLocks noGrp="1"/>
          </p:cNvSpPr>
          <p:nvPr>
            <p:ph idx="1"/>
          </p:nvPr>
        </p:nvSpPr>
        <p:spPr>
          <a:xfrm>
            <a:off x="250825" y="608013"/>
            <a:ext cx="8642350" cy="3943350"/>
          </a:xfrm>
        </p:spPr>
        <p:txBody>
          <a:bodyPr/>
          <a:lstStyle/>
          <a:p>
            <a:pPr>
              <a:defRPr/>
            </a:pPr>
            <a:r>
              <a:rPr lang="en-US" altLang="en-US" sz="1800" dirty="0">
                <a:latin typeface="Verdana" panose="020B0604030504040204" pitchFamily="34" charset="0"/>
              </a:rPr>
              <a:t>Light and interaction with matter</a:t>
            </a:r>
          </a:p>
          <a:p>
            <a:pPr>
              <a:defRPr/>
            </a:pPr>
            <a:endParaRPr lang="en-US" altLang="en-US" sz="1800" dirty="0">
              <a:latin typeface="Verdana" panose="020B0604030504040204" pitchFamily="34" charset="0"/>
            </a:endParaRPr>
          </a:p>
          <a:p>
            <a:pPr>
              <a:defRPr/>
            </a:pPr>
            <a:r>
              <a:rPr lang="en-US" altLang="en-US" sz="1800" dirty="0">
                <a:latin typeface="Verdana" panose="020B0604030504040204" pitchFamily="34" charset="0"/>
              </a:rPr>
              <a:t>Diffuse and specular reflection</a:t>
            </a:r>
          </a:p>
          <a:p>
            <a:pPr marL="0" indent="0">
              <a:buFont typeface="Arial" panose="020B0604020202020204" pitchFamily="34" charset="0"/>
              <a:buNone/>
              <a:defRPr/>
            </a:pPr>
            <a:endParaRPr lang="en-US" altLang="en-US" sz="1800" dirty="0">
              <a:latin typeface="Verdana" panose="020B0604030504040204" pitchFamily="34" charset="0"/>
            </a:endParaRPr>
          </a:p>
        </p:txBody>
      </p:sp>
      <p:sp>
        <p:nvSpPr>
          <p:cNvPr id="9" name="Title 1">
            <a:extLst>
              <a:ext uri="{FF2B5EF4-FFF2-40B4-BE49-F238E27FC236}">
                <a16:creationId xmlns:a16="http://schemas.microsoft.com/office/drawing/2014/main" id="{1E29F8C5-C2D0-518A-AF6C-E666B5FA5633}"/>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pic>
        <p:nvPicPr>
          <p:cNvPr id="26628" name="Picture 2">
            <a:extLst>
              <a:ext uri="{FF2B5EF4-FFF2-40B4-BE49-F238E27FC236}">
                <a16:creationId xmlns:a16="http://schemas.microsoft.com/office/drawing/2014/main" id="{272ABE14-7A2F-0C64-A857-58315D4070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4075" y="1924050"/>
            <a:ext cx="4652963" cy="208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CBDE49B8-7579-C495-D34E-782289FBEF5A}"/>
              </a:ext>
            </a:extLst>
          </p:cNvPr>
          <p:cNvSpPr txBox="1"/>
          <p:nvPr/>
        </p:nvSpPr>
        <p:spPr>
          <a:xfrm>
            <a:off x="684213" y="4635500"/>
            <a:ext cx="6840537" cy="254000"/>
          </a:xfrm>
          <a:prstGeom prst="rect">
            <a:avLst/>
          </a:prstGeom>
          <a:noFill/>
        </p:spPr>
        <p:txBody>
          <a:bodyPr>
            <a:spAutoFit/>
          </a:bodyPr>
          <a:lstStyle/>
          <a:p>
            <a:pPr>
              <a:defRPr/>
            </a:pPr>
            <a:r>
              <a:rPr lang="en-GB" sz="1050" dirty="0"/>
              <a:t>https://www.olympus-lifescience.com/en/microscope-resource/primer/java/reflection/specular/</a:t>
            </a:r>
          </a:p>
        </p:txBody>
      </p:sp>
      <p:sp>
        <p:nvSpPr>
          <p:cNvPr id="2" name="TextBox 1">
            <a:extLst>
              <a:ext uri="{FF2B5EF4-FFF2-40B4-BE49-F238E27FC236}">
                <a16:creationId xmlns:a16="http://schemas.microsoft.com/office/drawing/2014/main" id="{00DCA126-0BDD-DA39-8FF3-9A1F464B6C7B}"/>
              </a:ext>
            </a:extLst>
          </p:cNvPr>
          <p:cNvSpPr txBox="1">
            <a:spLocks noChangeArrowheads="1"/>
          </p:cNvSpPr>
          <p:nvPr/>
        </p:nvSpPr>
        <p:spPr bwMode="auto">
          <a:xfrm>
            <a:off x="2601913" y="4019550"/>
            <a:ext cx="19446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Mirror</a:t>
            </a:r>
            <a:endParaRPr lang="en-GB" altLang="en-US" sz="2800">
              <a:latin typeface="Verdana" panose="020B0604030504040204" pitchFamily="34" charset="0"/>
            </a:endParaRPr>
          </a:p>
        </p:txBody>
      </p:sp>
      <p:sp>
        <p:nvSpPr>
          <p:cNvPr id="7" name="TextBox 6">
            <a:extLst>
              <a:ext uri="{FF2B5EF4-FFF2-40B4-BE49-F238E27FC236}">
                <a16:creationId xmlns:a16="http://schemas.microsoft.com/office/drawing/2014/main" id="{F5AADE35-7904-9D73-4D3E-B87A6DB9D4C9}"/>
              </a:ext>
            </a:extLst>
          </p:cNvPr>
          <p:cNvSpPr txBox="1">
            <a:spLocks noChangeArrowheads="1"/>
          </p:cNvSpPr>
          <p:nvPr/>
        </p:nvSpPr>
        <p:spPr bwMode="auto">
          <a:xfrm>
            <a:off x="4859338" y="4011613"/>
            <a:ext cx="25717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White wall</a:t>
            </a:r>
            <a:endParaRPr lang="en-GB" altLang="en-US" sz="2800">
              <a:latin typeface="Verdana" panose="020B0604030504040204" pitchFamily="34" charset="0"/>
            </a:endParaRP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a:extLst>
              <a:ext uri="{FF2B5EF4-FFF2-40B4-BE49-F238E27FC236}">
                <a16:creationId xmlns:a16="http://schemas.microsoft.com/office/drawing/2014/main" id="{7B916E4D-D2F8-DA4F-6A56-BAFAC64945C7}"/>
              </a:ext>
            </a:extLst>
          </p:cNvPr>
          <p:cNvSpPr>
            <a:spLocks noGrp="1"/>
          </p:cNvSpPr>
          <p:nvPr>
            <p:ph idx="1"/>
          </p:nvPr>
        </p:nvSpPr>
        <p:spPr>
          <a:xfrm>
            <a:off x="250825" y="555625"/>
            <a:ext cx="8642350" cy="3943350"/>
          </a:xfrm>
        </p:spPr>
        <p:txBody>
          <a:bodyPr/>
          <a:lstStyle/>
          <a:p>
            <a:pPr>
              <a:defRPr/>
            </a:pPr>
            <a:r>
              <a:rPr lang="en-US" altLang="en-US" sz="1800" dirty="0">
                <a:latin typeface="Verdana" panose="020B0604030504040204" pitchFamily="34" charset="0"/>
              </a:rPr>
              <a:t>Light and interaction with matter</a:t>
            </a:r>
          </a:p>
          <a:p>
            <a:pPr>
              <a:defRPr/>
            </a:pPr>
            <a:endParaRPr lang="en-US" altLang="en-US" sz="1800" dirty="0">
              <a:latin typeface="Verdana" panose="020B0604030504040204" pitchFamily="34" charset="0"/>
            </a:endParaRPr>
          </a:p>
          <a:p>
            <a:pPr>
              <a:defRPr/>
            </a:pPr>
            <a:r>
              <a:rPr lang="en-US" altLang="en-US" sz="1800" dirty="0">
                <a:latin typeface="Verdana" panose="020B0604030504040204" pitchFamily="34" charset="0"/>
              </a:rPr>
              <a:t>Diffuse and specular reflection</a:t>
            </a:r>
          </a:p>
          <a:p>
            <a:pPr marL="0" indent="0">
              <a:buFont typeface="Arial" panose="020B0604020202020204" pitchFamily="34" charset="0"/>
              <a:buNone/>
              <a:defRPr/>
            </a:pPr>
            <a:endParaRPr lang="en-US" altLang="en-US" sz="1800" dirty="0">
              <a:latin typeface="Verdana" panose="020B0604030504040204" pitchFamily="34" charset="0"/>
            </a:endParaRPr>
          </a:p>
        </p:txBody>
      </p:sp>
      <p:sp>
        <p:nvSpPr>
          <p:cNvPr id="9" name="Title 1">
            <a:extLst>
              <a:ext uri="{FF2B5EF4-FFF2-40B4-BE49-F238E27FC236}">
                <a16:creationId xmlns:a16="http://schemas.microsoft.com/office/drawing/2014/main" id="{D886A27A-4833-B507-1692-6647E374EDFD}"/>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
        <p:nvSpPr>
          <p:cNvPr id="11" name="TextBox 10">
            <a:extLst>
              <a:ext uri="{FF2B5EF4-FFF2-40B4-BE49-F238E27FC236}">
                <a16:creationId xmlns:a16="http://schemas.microsoft.com/office/drawing/2014/main" id="{98B7FF3D-71DE-9E37-CCEA-921BF2AFEF28}"/>
              </a:ext>
            </a:extLst>
          </p:cNvPr>
          <p:cNvSpPr txBox="1"/>
          <p:nvPr/>
        </p:nvSpPr>
        <p:spPr>
          <a:xfrm>
            <a:off x="684213" y="4635500"/>
            <a:ext cx="6840537" cy="254000"/>
          </a:xfrm>
          <a:prstGeom prst="rect">
            <a:avLst/>
          </a:prstGeom>
          <a:noFill/>
        </p:spPr>
        <p:txBody>
          <a:bodyPr>
            <a:spAutoFit/>
          </a:bodyPr>
          <a:lstStyle/>
          <a:p>
            <a:pPr>
              <a:defRPr/>
            </a:pPr>
            <a:r>
              <a:rPr lang="en-GB" sz="1050" dirty="0"/>
              <a:t>https://www.olympus-lifescience.com/en/microscope-resource/primer/java/reflection/specular/</a:t>
            </a:r>
          </a:p>
        </p:txBody>
      </p:sp>
      <p:sp>
        <p:nvSpPr>
          <p:cNvPr id="2" name="TextBox 1">
            <a:extLst>
              <a:ext uri="{FF2B5EF4-FFF2-40B4-BE49-F238E27FC236}">
                <a16:creationId xmlns:a16="http://schemas.microsoft.com/office/drawing/2014/main" id="{24C013D1-7AFA-4E2D-96AA-01F27C3CF5B3}"/>
              </a:ext>
            </a:extLst>
          </p:cNvPr>
          <p:cNvSpPr txBox="1">
            <a:spLocks noChangeArrowheads="1"/>
          </p:cNvSpPr>
          <p:nvPr/>
        </p:nvSpPr>
        <p:spPr bwMode="auto">
          <a:xfrm>
            <a:off x="827088" y="4019550"/>
            <a:ext cx="37195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Specular reflection</a:t>
            </a:r>
            <a:endParaRPr lang="en-GB" altLang="en-US" sz="2000">
              <a:latin typeface="Verdana" panose="020B0604030504040204" pitchFamily="34" charset="0"/>
            </a:endParaRPr>
          </a:p>
        </p:txBody>
      </p:sp>
      <p:sp>
        <p:nvSpPr>
          <p:cNvPr id="7" name="TextBox 6">
            <a:extLst>
              <a:ext uri="{FF2B5EF4-FFF2-40B4-BE49-F238E27FC236}">
                <a16:creationId xmlns:a16="http://schemas.microsoft.com/office/drawing/2014/main" id="{7B608DC5-6599-DB82-1C16-486B40BCDC06}"/>
              </a:ext>
            </a:extLst>
          </p:cNvPr>
          <p:cNvSpPr txBox="1">
            <a:spLocks noChangeArrowheads="1"/>
          </p:cNvSpPr>
          <p:nvPr/>
        </p:nvSpPr>
        <p:spPr bwMode="auto">
          <a:xfrm>
            <a:off x="4859338" y="4011613"/>
            <a:ext cx="33131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Diffuse reflection</a:t>
            </a:r>
            <a:endParaRPr lang="en-GB" altLang="en-US" sz="2000">
              <a:latin typeface="Verdana" panose="020B0604030504040204" pitchFamily="34" charset="0"/>
            </a:endParaRPr>
          </a:p>
        </p:txBody>
      </p:sp>
      <p:pic>
        <p:nvPicPr>
          <p:cNvPr id="28679" name="Picture 15" descr="Mirrors You&amp;#39;ll Love in 2021">
            <a:extLst>
              <a:ext uri="{FF2B5EF4-FFF2-40B4-BE49-F238E27FC236}">
                <a16:creationId xmlns:a16="http://schemas.microsoft.com/office/drawing/2014/main" id="{BB581A3E-9A0F-412B-6510-5452884547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2825" y="1774825"/>
            <a:ext cx="3117850"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80" name="Picture 2" descr="White Wall Photos, Download The BEST Free White Wall Stock Photos &amp; HD  Images">
            <a:extLst>
              <a:ext uri="{FF2B5EF4-FFF2-40B4-BE49-F238E27FC236}">
                <a16:creationId xmlns:a16="http://schemas.microsoft.com/office/drawing/2014/main" id="{AB2243EC-AA7E-0786-D363-60EAD7DEDA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9338" y="1851025"/>
            <a:ext cx="2792412" cy="1935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a:extLst>
              <a:ext uri="{FF2B5EF4-FFF2-40B4-BE49-F238E27FC236}">
                <a16:creationId xmlns:a16="http://schemas.microsoft.com/office/drawing/2014/main" id="{1C7F3706-A9D1-B8C6-E384-BA4F35B9CD98}"/>
              </a:ext>
            </a:extLst>
          </p:cNvPr>
          <p:cNvSpPr>
            <a:spLocks noGrp="1"/>
          </p:cNvSpPr>
          <p:nvPr>
            <p:ph idx="1"/>
          </p:nvPr>
        </p:nvSpPr>
        <p:spPr>
          <a:xfrm>
            <a:off x="217488" y="571500"/>
            <a:ext cx="8642350" cy="3943350"/>
          </a:xfrm>
        </p:spPr>
        <p:txBody>
          <a:bodyPr/>
          <a:lstStyle/>
          <a:p>
            <a:r>
              <a:rPr lang="en-US" altLang="en-US" sz="1800">
                <a:latin typeface="Verdana" panose="020B0604030504040204" pitchFamily="34" charset="0"/>
              </a:rPr>
              <a:t>Light and interaction with matter</a:t>
            </a:r>
          </a:p>
          <a:p>
            <a:endParaRPr lang="en-US" altLang="en-US" sz="1800">
              <a:latin typeface="Verdana" panose="020B0604030504040204" pitchFamily="34" charset="0"/>
            </a:endParaRPr>
          </a:p>
          <a:p>
            <a:r>
              <a:rPr lang="en-US" altLang="en-US" sz="1800">
                <a:latin typeface="Verdana" panose="020B0604030504040204" pitchFamily="34" charset="0"/>
              </a:rPr>
              <a:t>Diffuse and specular reflection</a:t>
            </a:r>
          </a:p>
          <a:p>
            <a:pPr lvl="1"/>
            <a:r>
              <a:rPr lang="en-US" altLang="en-US" sz="1200">
                <a:latin typeface="Verdana" panose="020B0604030504040204" pitchFamily="34" charset="0"/>
              </a:rPr>
              <a:t>Scattering</a:t>
            </a:r>
            <a:endParaRPr lang="en-GB" altLang="en-US" sz="1200">
              <a:latin typeface="Verdana" panose="020B0604030504040204" pitchFamily="34" charset="0"/>
            </a:endParaRPr>
          </a:p>
          <a:p>
            <a:endParaRPr lang="en-US" altLang="en-US" sz="1800">
              <a:latin typeface="Verdana" panose="020B0604030504040204" pitchFamily="34" charset="0"/>
            </a:endParaRPr>
          </a:p>
        </p:txBody>
      </p:sp>
      <p:sp>
        <p:nvSpPr>
          <p:cNvPr id="9" name="Title 1">
            <a:extLst>
              <a:ext uri="{FF2B5EF4-FFF2-40B4-BE49-F238E27FC236}">
                <a16:creationId xmlns:a16="http://schemas.microsoft.com/office/drawing/2014/main" id="{ACA0D324-5FF1-AD4D-F2B0-A6C7B2C0A152}"/>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
        <p:nvSpPr>
          <p:cNvPr id="30724" name="TextBox 9">
            <a:extLst>
              <a:ext uri="{FF2B5EF4-FFF2-40B4-BE49-F238E27FC236}">
                <a16:creationId xmlns:a16="http://schemas.microsoft.com/office/drawing/2014/main" id="{DE003685-B706-99B8-3B7D-CB14E2FC0F47}"/>
              </a:ext>
            </a:extLst>
          </p:cNvPr>
          <p:cNvSpPr txBox="1">
            <a:spLocks noChangeArrowheads="1"/>
          </p:cNvSpPr>
          <p:nvPr/>
        </p:nvSpPr>
        <p:spPr bwMode="auto">
          <a:xfrm>
            <a:off x="755650" y="4681538"/>
            <a:ext cx="516572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200">
                <a:latin typeface="Verdana" panose="020B0604030504040204" pitchFamily="34" charset="0"/>
              </a:rPr>
              <a:t>https://en.wikipedia.org/wiki/Diffuse_reflection</a:t>
            </a:r>
          </a:p>
        </p:txBody>
      </p:sp>
      <p:pic>
        <p:nvPicPr>
          <p:cNvPr id="30725" name="Picture 2">
            <a:extLst>
              <a:ext uri="{FF2B5EF4-FFF2-40B4-BE49-F238E27FC236}">
                <a16:creationId xmlns:a16="http://schemas.microsoft.com/office/drawing/2014/main" id="{4CDEC068-9018-EB86-DDAF-CCA2028C31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175" y="1995488"/>
            <a:ext cx="2859088" cy="213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E0BD0BDC-C25C-B38D-50AA-DBBAA81B34DF}"/>
              </a:ext>
            </a:extLst>
          </p:cNvPr>
          <p:cNvSpPr/>
          <p:nvPr/>
        </p:nvSpPr>
        <p:spPr>
          <a:xfrm>
            <a:off x="1042988" y="2716213"/>
            <a:ext cx="6265862" cy="1112837"/>
          </a:xfrm>
          <a:prstGeom prst="rect">
            <a:avLst/>
          </a:prstGeom>
          <a:solidFill>
            <a:schemeClr val="accent4">
              <a:alpha val="2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F057-2186-8455-9B91-EB30C15A68F1}"/>
              </a:ext>
            </a:extLst>
          </p:cNvPr>
          <p:cNvSpPr>
            <a:spLocks noGrp="1"/>
          </p:cNvSpPr>
          <p:nvPr>
            <p:ph type="title"/>
          </p:nvPr>
        </p:nvSpPr>
        <p:spPr>
          <a:xfrm>
            <a:off x="250825" y="195263"/>
            <a:ext cx="8642350" cy="412750"/>
          </a:xfrm>
        </p:spPr>
        <p:txBody>
          <a:bodyPr>
            <a:normAutofit fontScale="90000"/>
          </a:bodyPr>
          <a:lstStyle/>
          <a:p>
            <a:pPr>
              <a:defRPr/>
            </a:pPr>
            <a:r>
              <a:rPr lang="en-US" dirty="0"/>
              <a:t>Optical losses</a:t>
            </a:r>
            <a:endParaRPr lang="en-GB" dirty="0"/>
          </a:p>
        </p:txBody>
      </p:sp>
      <p:sp>
        <p:nvSpPr>
          <p:cNvPr id="32771" name="Content Placeholder 2">
            <a:extLst>
              <a:ext uri="{FF2B5EF4-FFF2-40B4-BE49-F238E27FC236}">
                <a16:creationId xmlns:a16="http://schemas.microsoft.com/office/drawing/2014/main" id="{AEC66621-4F58-A523-E9AD-E3DAAEFA1EB8}"/>
              </a:ext>
            </a:extLst>
          </p:cNvPr>
          <p:cNvSpPr>
            <a:spLocks noGrp="1"/>
          </p:cNvSpPr>
          <p:nvPr>
            <p:ph idx="1"/>
          </p:nvPr>
        </p:nvSpPr>
        <p:spPr>
          <a:xfrm>
            <a:off x="244475" y="627063"/>
            <a:ext cx="8642350" cy="3943350"/>
          </a:xfrm>
        </p:spPr>
        <p:txBody>
          <a:bodyPr/>
          <a:lstStyle/>
          <a:p>
            <a:r>
              <a:rPr lang="en-US" altLang="en-US" sz="1800">
                <a:latin typeface="Verdana" panose="020B0604030504040204" pitchFamily="34" charset="0"/>
                <a:sym typeface="Wingdings" panose="05000000000000000000" pitchFamily="2" charset="2"/>
              </a:rPr>
              <a:t>Not all incoming light will be absorbed:</a:t>
            </a:r>
          </a:p>
          <a:p>
            <a:pPr lvl="1"/>
            <a:r>
              <a:rPr lang="en-US" altLang="en-US" sz="1200">
                <a:latin typeface="Verdana" panose="020B0604030504040204" pitchFamily="34" charset="0"/>
                <a:sym typeface="Wingdings" panose="05000000000000000000" pitchFamily="2" charset="2"/>
              </a:rPr>
              <a:t>Reflected or absorbed in inactive layers at the front  TCO’s and anti-reflection coating</a:t>
            </a:r>
          </a:p>
          <a:p>
            <a:pPr lvl="1"/>
            <a:r>
              <a:rPr lang="en-US" altLang="en-US" sz="1200">
                <a:latin typeface="Verdana" panose="020B0604030504040204" pitchFamily="34" charset="0"/>
                <a:sym typeface="Wingdings" panose="05000000000000000000" pitchFamily="2" charset="2"/>
              </a:rPr>
              <a:t>Insufficient absorption in active layer  Light scattering and back reflection</a:t>
            </a:r>
            <a:endParaRPr lang="en-US" altLang="en-US" sz="1800">
              <a:latin typeface="Verdana" panose="020B0604030504040204" pitchFamily="34" charset="0"/>
              <a:sym typeface="Wingdings" panose="05000000000000000000" pitchFamily="2" charset="2"/>
            </a:endParaRPr>
          </a:p>
          <a:p>
            <a:endParaRPr lang="en-GB" altLang="en-US" sz="1800">
              <a:latin typeface="Verdana" panose="020B0604030504040204" pitchFamily="34" charset="0"/>
            </a:endParaRPr>
          </a:p>
        </p:txBody>
      </p:sp>
      <p:sp>
        <p:nvSpPr>
          <p:cNvPr id="32772" name="TextBox 15">
            <a:extLst>
              <a:ext uri="{FF2B5EF4-FFF2-40B4-BE49-F238E27FC236}">
                <a16:creationId xmlns:a16="http://schemas.microsoft.com/office/drawing/2014/main" id="{03589AAE-E21A-72BE-F675-DA07ED05E904}"/>
              </a:ext>
            </a:extLst>
          </p:cNvPr>
          <p:cNvSpPr txBox="1">
            <a:spLocks noChangeArrowheads="1"/>
          </p:cNvSpPr>
          <p:nvPr/>
        </p:nvSpPr>
        <p:spPr bwMode="auto">
          <a:xfrm>
            <a:off x="3276600" y="4641850"/>
            <a:ext cx="4572000"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lgn="r">
              <a:spcBef>
                <a:spcPct val="0"/>
              </a:spcBef>
              <a:buFontTx/>
              <a:buNone/>
            </a:pPr>
            <a:r>
              <a:rPr lang="en-GB" altLang="en-US" sz="800">
                <a:latin typeface="Whitney-Semibold2"/>
              </a:rPr>
              <a:t>https://doi.org/10.1038/s41560-020-00714-4</a:t>
            </a:r>
            <a:endParaRPr lang="en-GB" altLang="en-US" sz="800">
              <a:latin typeface="Verdana" panose="020B0604030504040204" pitchFamily="34" charset="0"/>
            </a:endParaRPr>
          </a:p>
        </p:txBody>
      </p:sp>
      <p:sp>
        <p:nvSpPr>
          <p:cNvPr id="3" name="Rectangle 2">
            <a:extLst>
              <a:ext uri="{FF2B5EF4-FFF2-40B4-BE49-F238E27FC236}">
                <a16:creationId xmlns:a16="http://schemas.microsoft.com/office/drawing/2014/main" id="{C8716F71-2F6D-658B-48EA-B45126EAFACA}"/>
              </a:ext>
            </a:extLst>
          </p:cNvPr>
          <p:cNvSpPr/>
          <p:nvPr/>
        </p:nvSpPr>
        <p:spPr bwMode="auto">
          <a:xfrm>
            <a:off x="4356100" y="2930525"/>
            <a:ext cx="3311525" cy="136842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pic>
        <p:nvPicPr>
          <p:cNvPr id="32774" name="Picture 17">
            <a:extLst>
              <a:ext uri="{FF2B5EF4-FFF2-40B4-BE49-F238E27FC236}">
                <a16:creationId xmlns:a16="http://schemas.microsoft.com/office/drawing/2014/main" id="{18368AE0-B04A-1BC6-FE13-6ED049A65F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1895475"/>
            <a:ext cx="7956550"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84EB6B66-E323-5CA0-CE6B-D4A00A36ADE8}"/>
              </a:ext>
            </a:extLst>
          </p:cNvPr>
          <p:cNvSpPr>
            <a:spLocks noGrp="1"/>
          </p:cNvSpPr>
          <p:nvPr>
            <p:ph type="title"/>
          </p:nvPr>
        </p:nvSpPr>
        <p:spPr>
          <a:xfrm>
            <a:off x="250825" y="195263"/>
            <a:ext cx="8642350" cy="412750"/>
          </a:xfrm>
        </p:spPr>
        <p:txBody>
          <a:bodyPr>
            <a:normAutofit fontScale="90000"/>
          </a:bodyPr>
          <a:lstStyle/>
          <a:p>
            <a:pPr>
              <a:defRPr/>
            </a:pPr>
            <a:r>
              <a:rPr lang="nl-NL" dirty="0"/>
              <a:t>Optical </a:t>
            </a:r>
            <a:r>
              <a:rPr lang="nl-NL" dirty="0" err="1"/>
              <a:t>losses</a:t>
            </a:r>
            <a:endParaRPr lang="nl-NL" dirty="0"/>
          </a:p>
        </p:txBody>
      </p:sp>
      <p:sp>
        <p:nvSpPr>
          <p:cNvPr id="4" name="Rectangle 3">
            <a:extLst>
              <a:ext uri="{FF2B5EF4-FFF2-40B4-BE49-F238E27FC236}">
                <a16:creationId xmlns:a16="http://schemas.microsoft.com/office/drawing/2014/main" id="{D02147C3-D5AD-3404-E47E-68449BFF4B78}"/>
              </a:ext>
            </a:extLst>
          </p:cNvPr>
          <p:cNvSpPr/>
          <p:nvPr/>
        </p:nvSpPr>
        <p:spPr>
          <a:xfrm>
            <a:off x="855663" y="77152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5" name="Rectangle 4">
            <a:extLst>
              <a:ext uri="{FF2B5EF4-FFF2-40B4-BE49-F238E27FC236}">
                <a16:creationId xmlns:a16="http://schemas.microsoft.com/office/drawing/2014/main" id="{60335E33-77FB-557E-481B-51AB6E3D85EB}"/>
              </a:ext>
            </a:extLst>
          </p:cNvPr>
          <p:cNvSpPr/>
          <p:nvPr/>
        </p:nvSpPr>
        <p:spPr>
          <a:xfrm>
            <a:off x="855663" y="1898650"/>
            <a:ext cx="2736850" cy="35877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13" name="Rectangle 12">
            <a:extLst>
              <a:ext uri="{FF2B5EF4-FFF2-40B4-BE49-F238E27FC236}">
                <a16:creationId xmlns:a16="http://schemas.microsoft.com/office/drawing/2014/main" id="{77D7B2B6-63B3-D37E-7975-3E996780B405}"/>
              </a:ext>
            </a:extLst>
          </p:cNvPr>
          <p:cNvSpPr/>
          <p:nvPr/>
        </p:nvSpPr>
        <p:spPr>
          <a:xfrm>
            <a:off x="855663" y="2257425"/>
            <a:ext cx="2736850" cy="16573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200 - 400 nm</a:t>
            </a:r>
            <a:endParaRPr lang="en-GB" sz="1800" dirty="0"/>
          </a:p>
        </p:txBody>
      </p:sp>
      <p:sp>
        <p:nvSpPr>
          <p:cNvPr id="14" name="Rectangle 13">
            <a:extLst>
              <a:ext uri="{FF2B5EF4-FFF2-40B4-BE49-F238E27FC236}">
                <a16:creationId xmlns:a16="http://schemas.microsoft.com/office/drawing/2014/main" id="{7BA72A89-B53B-58E7-F466-CC0FE142DCD9}"/>
              </a:ext>
            </a:extLst>
          </p:cNvPr>
          <p:cNvSpPr/>
          <p:nvPr/>
        </p:nvSpPr>
        <p:spPr>
          <a:xfrm>
            <a:off x="855663" y="3914775"/>
            <a:ext cx="27368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5" name="Rectangle 14">
            <a:extLst>
              <a:ext uri="{FF2B5EF4-FFF2-40B4-BE49-F238E27FC236}">
                <a16:creationId xmlns:a16="http://schemas.microsoft.com/office/drawing/2014/main" id="{7612EC5B-AEA2-ABD9-DDB6-E7D7205851E0}"/>
              </a:ext>
            </a:extLst>
          </p:cNvPr>
          <p:cNvSpPr/>
          <p:nvPr/>
        </p:nvSpPr>
        <p:spPr>
          <a:xfrm>
            <a:off x="855663" y="4275138"/>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6" name="Rectangle 15">
            <a:extLst>
              <a:ext uri="{FF2B5EF4-FFF2-40B4-BE49-F238E27FC236}">
                <a16:creationId xmlns:a16="http://schemas.microsoft.com/office/drawing/2014/main" id="{58616982-728D-02EF-C777-3E6EEC8BBD50}"/>
              </a:ext>
            </a:extLst>
          </p:cNvPr>
          <p:cNvSpPr/>
          <p:nvPr/>
        </p:nvSpPr>
        <p:spPr>
          <a:xfrm>
            <a:off x="4716463" y="4275138"/>
            <a:ext cx="2951162"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17" name="Rectangle 16">
            <a:extLst>
              <a:ext uri="{FF2B5EF4-FFF2-40B4-BE49-F238E27FC236}">
                <a16:creationId xmlns:a16="http://schemas.microsoft.com/office/drawing/2014/main" id="{3A27C2C0-A959-A0F5-CB47-F59F7D310D0F}"/>
              </a:ext>
            </a:extLst>
          </p:cNvPr>
          <p:cNvSpPr/>
          <p:nvPr/>
        </p:nvSpPr>
        <p:spPr>
          <a:xfrm>
            <a:off x="4716463" y="3986213"/>
            <a:ext cx="2951162"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18" name="Rectangle 17">
            <a:extLst>
              <a:ext uri="{FF2B5EF4-FFF2-40B4-BE49-F238E27FC236}">
                <a16:creationId xmlns:a16="http://schemas.microsoft.com/office/drawing/2014/main" id="{CEC1D25A-B2BC-70A1-C88C-957C714D1D87}"/>
              </a:ext>
            </a:extLst>
          </p:cNvPr>
          <p:cNvSpPr/>
          <p:nvPr/>
        </p:nvSpPr>
        <p:spPr>
          <a:xfrm>
            <a:off x="4716463" y="1917700"/>
            <a:ext cx="2735262" cy="206851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Cu(</a:t>
            </a:r>
            <a:r>
              <a:rPr lang="en-US" sz="1800" dirty="0" err="1"/>
              <a:t>In,Ga</a:t>
            </a:r>
            <a:r>
              <a:rPr lang="en-US" sz="1800" dirty="0"/>
              <a:t>)Se</a:t>
            </a:r>
            <a:r>
              <a:rPr lang="en-US" sz="1800" baseline="-25000" dirty="0"/>
              <a:t>2</a:t>
            </a:r>
            <a:r>
              <a:rPr lang="en-US" sz="1800" dirty="0"/>
              <a:t> (absorber layer)</a:t>
            </a:r>
          </a:p>
          <a:p>
            <a:pPr algn="ctr">
              <a:defRPr/>
            </a:pPr>
            <a:r>
              <a:rPr lang="en-US" sz="1800" dirty="0"/>
              <a:t>2-3 µm</a:t>
            </a:r>
            <a:endParaRPr lang="en-GB" sz="1800" dirty="0"/>
          </a:p>
        </p:txBody>
      </p:sp>
      <p:sp>
        <p:nvSpPr>
          <p:cNvPr id="19" name="Rectangle 18">
            <a:extLst>
              <a:ext uri="{FF2B5EF4-FFF2-40B4-BE49-F238E27FC236}">
                <a16:creationId xmlns:a16="http://schemas.microsoft.com/office/drawing/2014/main" id="{CBED6CFC-9345-613C-85AF-8CF1A0C2F8E6}"/>
              </a:ext>
            </a:extLst>
          </p:cNvPr>
          <p:cNvSpPr/>
          <p:nvPr/>
        </p:nvSpPr>
        <p:spPr>
          <a:xfrm>
            <a:off x="4716463" y="1609725"/>
            <a:ext cx="2735262" cy="360363"/>
          </a:xfrm>
          <a:prstGeom prst="rect">
            <a:avLst/>
          </a:prstGeom>
          <a:solidFill>
            <a:schemeClr val="accent6">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6">
                    <a:lumMod val="75000"/>
                  </a:schemeClr>
                </a:solidFill>
              </a:rPr>
              <a:t>n-type </a:t>
            </a:r>
            <a:r>
              <a:rPr lang="en-US" sz="1800" dirty="0" err="1">
                <a:solidFill>
                  <a:schemeClr val="accent6">
                    <a:lumMod val="75000"/>
                  </a:schemeClr>
                </a:solidFill>
              </a:rPr>
              <a:t>CdS</a:t>
            </a:r>
            <a:endParaRPr lang="en-GB" sz="1800" dirty="0">
              <a:solidFill>
                <a:schemeClr val="accent6">
                  <a:lumMod val="75000"/>
                </a:schemeClr>
              </a:solidFill>
            </a:endParaRPr>
          </a:p>
        </p:txBody>
      </p:sp>
      <p:sp>
        <p:nvSpPr>
          <p:cNvPr id="20" name="Rectangle 19">
            <a:extLst>
              <a:ext uri="{FF2B5EF4-FFF2-40B4-BE49-F238E27FC236}">
                <a16:creationId xmlns:a16="http://schemas.microsoft.com/office/drawing/2014/main" id="{2A8535D0-B22E-E9AB-D3AE-50C72AF2B4B4}"/>
              </a:ext>
            </a:extLst>
          </p:cNvPr>
          <p:cNvSpPr/>
          <p:nvPr/>
        </p:nvSpPr>
        <p:spPr>
          <a:xfrm>
            <a:off x="855663" y="115887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21" name="Rectangle 20">
            <a:extLst>
              <a:ext uri="{FF2B5EF4-FFF2-40B4-BE49-F238E27FC236}">
                <a16:creationId xmlns:a16="http://schemas.microsoft.com/office/drawing/2014/main" id="{A6B55D67-FE46-6E2F-379B-996B988CE9C6}"/>
              </a:ext>
            </a:extLst>
          </p:cNvPr>
          <p:cNvSpPr/>
          <p:nvPr/>
        </p:nvSpPr>
        <p:spPr>
          <a:xfrm>
            <a:off x="4716463" y="83661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cxnSp>
        <p:nvCxnSpPr>
          <p:cNvPr id="3" name="Straight Arrow Connector 2">
            <a:extLst>
              <a:ext uri="{FF2B5EF4-FFF2-40B4-BE49-F238E27FC236}">
                <a16:creationId xmlns:a16="http://schemas.microsoft.com/office/drawing/2014/main" id="{02AC8658-49A1-8C2F-0F3A-97C408B509E6}"/>
              </a:ext>
            </a:extLst>
          </p:cNvPr>
          <p:cNvCxnSpPr>
            <a:cxnSpLocks/>
          </p:cNvCxnSpPr>
          <p:nvPr/>
        </p:nvCxnSpPr>
        <p:spPr>
          <a:xfrm>
            <a:off x="5364163" y="265113"/>
            <a:ext cx="503237" cy="571500"/>
          </a:xfrm>
          <a:prstGeom prst="straightConnector1">
            <a:avLst/>
          </a:prstGeom>
          <a:ln w="120650">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3F8FF4F9-B3C8-28D8-A002-9F3D6A2E25A5}"/>
              </a:ext>
            </a:extLst>
          </p:cNvPr>
          <p:cNvCxnSpPr>
            <a:cxnSpLocks/>
          </p:cNvCxnSpPr>
          <p:nvPr/>
        </p:nvCxnSpPr>
        <p:spPr>
          <a:xfrm flipV="1">
            <a:off x="5872163" y="307975"/>
            <a:ext cx="423862" cy="49212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592BAFEF-0B88-1B16-097B-F537F673FA53}"/>
              </a:ext>
            </a:extLst>
          </p:cNvPr>
          <p:cNvCxnSpPr>
            <a:cxnSpLocks/>
          </p:cNvCxnSpPr>
          <p:nvPr/>
        </p:nvCxnSpPr>
        <p:spPr>
          <a:xfrm>
            <a:off x="5791200" y="858838"/>
            <a:ext cx="0" cy="1296987"/>
          </a:xfrm>
          <a:prstGeom prst="straightConnector1">
            <a:avLst/>
          </a:prstGeom>
          <a:ln w="82550">
            <a:tailEnd type="triangle"/>
          </a:ln>
        </p:spPr>
        <p:style>
          <a:lnRef idx="2">
            <a:schemeClr val="accent1"/>
          </a:lnRef>
          <a:fillRef idx="0">
            <a:schemeClr val="accent1"/>
          </a:fillRef>
          <a:effectRef idx="1">
            <a:schemeClr val="accent1"/>
          </a:effectRef>
          <a:fontRef idx="minor">
            <a:schemeClr val="tx1"/>
          </a:fontRef>
        </p:style>
      </p:cxnSp>
      <p:grpSp>
        <p:nvGrpSpPr>
          <p:cNvPr id="8" name="Group 7">
            <a:extLst>
              <a:ext uri="{FF2B5EF4-FFF2-40B4-BE49-F238E27FC236}">
                <a16:creationId xmlns:a16="http://schemas.microsoft.com/office/drawing/2014/main" id="{35A76E9F-0F0D-8969-6758-194D6B9FF813}"/>
              </a:ext>
            </a:extLst>
          </p:cNvPr>
          <p:cNvGrpSpPr>
            <a:grpSpLocks/>
          </p:cNvGrpSpPr>
          <p:nvPr/>
        </p:nvGrpSpPr>
        <p:grpSpPr bwMode="auto">
          <a:xfrm>
            <a:off x="7524750" y="836613"/>
            <a:ext cx="1593850" cy="1133475"/>
            <a:chOff x="7524328" y="836613"/>
            <a:chExt cx="1594865" cy="1133475"/>
          </a:xfrm>
        </p:grpSpPr>
        <p:sp>
          <p:nvSpPr>
            <p:cNvPr id="2" name="Right Brace 1">
              <a:extLst>
                <a:ext uri="{FF2B5EF4-FFF2-40B4-BE49-F238E27FC236}">
                  <a16:creationId xmlns:a16="http://schemas.microsoft.com/office/drawing/2014/main" id="{4F429D99-BC97-304A-9273-1DC8AF596734}"/>
                </a:ext>
              </a:extLst>
            </p:cNvPr>
            <p:cNvSpPr/>
            <p:nvPr/>
          </p:nvSpPr>
          <p:spPr>
            <a:xfrm>
              <a:off x="7524328" y="836613"/>
              <a:ext cx="287521" cy="1133475"/>
            </a:xfrm>
            <a:prstGeom prst="rightBrace">
              <a:avLst/>
            </a:prstGeom>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GB"/>
            </a:p>
          </p:txBody>
        </p:sp>
        <p:sp>
          <p:nvSpPr>
            <p:cNvPr id="33811" name="TextBox 5">
              <a:extLst>
                <a:ext uri="{FF2B5EF4-FFF2-40B4-BE49-F238E27FC236}">
                  <a16:creationId xmlns:a16="http://schemas.microsoft.com/office/drawing/2014/main" id="{280686C5-9301-D3A3-8CD3-58B376F20F8B}"/>
                </a:ext>
              </a:extLst>
            </p:cNvPr>
            <p:cNvSpPr txBox="1">
              <a:spLocks noChangeArrowheads="1"/>
            </p:cNvSpPr>
            <p:nvPr/>
          </p:nvSpPr>
          <p:spPr bwMode="auto">
            <a:xfrm>
              <a:off x="7788660" y="991096"/>
              <a:ext cx="133053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100">
                  <a:latin typeface="Verdana" panose="020B0604030504040204" pitchFamily="34" charset="0"/>
                </a:rPr>
                <a:t>Inactive layers (do not generate current)</a:t>
              </a:r>
              <a:endParaRPr lang="en-GB" altLang="en-US" sz="1100">
                <a:latin typeface="Verdana" panose="020B0604030504040204" pitchFamily="34" charset="0"/>
              </a:endParaRP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B0903-AC2E-DA16-EC87-C9F2F2502F78}"/>
              </a:ext>
            </a:extLst>
          </p:cNvPr>
          <p:cNvSpPr>
            <a:spLocks noGrp="1"/>
          </p:cNvSpPr>
          <p:nvPr>
            <p:ph type="title"/>
          </p:nvPr>
        </p:nvSpPr>
        <p:spPr>
          <a:xfrm>
            <a:off x="250825" y="195263"/>
            <a:ext cx="8642350" cy="412750"/>
          </a:xfrm>
        </p:spPr>
        <p:txBody>
          <a:bodyPr>
            <a:normAutofit fontScale="90000"/>
          </a:bodyPr>
          <a:lstStyle/>
          <a:p>
            <a:pPr>
              <a:defRPr/>
            </a:pPr>
            <a:r>
              <a:rPr lang="en-US" dirty="0"/>
              <a:t>Anti-reflection coating</a:t>
            </a:r>
            <a:endParaRPr lang="en-GB" dirty="0"/>
          </a:p>
        </p:txBody>
      </p:sp>
      <p:sp>
        <p:nvSpPr>
          <p:cNvPr id="34819" name="Content Placeholder 2">
            <a:extLst>
              <a:ext uri="{FF2B5EF4-FFF2-40B4-BE49-F238E27FC236}">
                <a16:creationId xmlns:a16="http://schemas.microsoft.com/office/drawing/2014/main" id="{8D67BAED-EDA0-E01D-CE7D-D0E092356562}"/>
              </a:ext>
            </a:extLst>
          </p:cNvPr>
          <p:cNvSpPr>
            <a:spLocks noGrp="1"/>
          </p:cNvSpPr>
          <p:nvPr>
            <p:ph idx="1"/>
          </p:nvPr>
        </p:nvSpPr>
        <p:spPr>
          <a:xfrm>
            <a:off x="250825" y="627063"/>
            <a:ext cx="8642350" cy="3943350"/>
          </a:xfrm>
        </p:spPr>
        <p:txBody>
          <a:bodyPr/>
          <a:lstStyle/>
          <a:p>
            <a:endParaRPr lang="en-GB" altLang="en-US" sz="1800">
              <a:latin typeface="Verdana" panose="020B0604030504040204" pitchFamily="34" charset="0"/>
            </a:endParaRPr>
          </a:p>
        </p:txBody>
      </p:sp>
      <p:sp>
        <p:nvSpPr>
          <p:cNvPr id="6" name="Rectangle 5">
            <a:extLst>
              <a:ext uri="{FF2B5EF4-FFF2-40B4-BE49-F238E27FC236}">
                <a16:creationId xmlns:a16="http://schemas.microsoft.com/office/drawing/2014/main" id="{8C561E87-0681-979F-9696-778592DB5EBD}"/>
              </a:ext>
            </a:extLst>
          </p:cNvPr>
          <p:cNvSpPr/>
          <p:nvPr/>
        </p:nvSpPr>
        <p:spPr>
          <a:xfrm>
            <a:off x="855663" y="187007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7" name="Rectangle 6">
            <a:extLst>
              <a:ext uri="{FF2B5EF4-FFF2-40B4-BE49-F238E27FC236}">
                <a16:creationId xmlns:a16="http://schemas.microsoft.com/office/drawing/2014/main" id="{7C6AD3E4-8EE1-374D-7A26-74F0A8BF5C64}"/>
              </a:ext>
            </a:extLst>
          </p:cNvPr>
          <p:cNvSpPr/>
          <p:nvPr/>
        </p:nvSpPr>
        <p:spPr>
          <a:xfrm>
            <a:off x="855663" y="225742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8" name="Rectangle 7">
            <a:extLst>
              <a:ext uri="{FF2B5EF4-FFF2-40B4-BE49-F238E27FC236}">
                <a16:creationId xmlns:a16="http://schemas.microsoft.com/office/drawing/2014/main" id="{17F678E5-7D6D-BCB5-6BD6-C3506AE1AC90}"/>
              </a:ext>
            </a:extLst>
          </p:cNvPr>
          <p:cNvSpPr/>
          <p:nvPr/>
        </p:nvSpPr>
        <p:spPr>
          <a:xfrm>
            <a:off x="4716463" y="193516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cxnSp>
        <p:nvCxnSpPr>
          <p:cNvPr id="9" name="Straight Arrow Connector 8">
            <a:extLst>
              <a:ext uri="{FF2B5EF4-FFF2-40B4-BE49-F238E27FC236}">
                <a16:creationId xmlns:a16="http://schemas.microsoft.com/office/drawing/2014/main" id="{6F404C81-6884-6C4A-83B7-C6DC1216551F}"/>
              </a:ext>
            </a:extLst>
          </p:cNvPr>
          <p:cNvCxnSpPr>
            <a:cxnSpLocks/>
          </p:cNvCxnSpPr>
          <p:nvPr/>
        </p:nvCxnSpPr>
        <p:spPr>
          <a:xfrm>
            <a:off x="5364163" y="1352550"/>
            <a:ext cx="503237" cy="571500"/>
          </a:xfrm>
          <a:prstGeom prst="straightConnector1">
            <a:avLst/>
          </a:prstGeom>
          <a:ln w="120650">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E8E0C2F3-7445-F404-2857-E8B4F5D8F23C}"/>
              </a:ext>
            </a:extLst>
          </p:cNvPr>
          <p:cNvCxnSpPr>
            <a:cxnSpLocks/>
          </p:cNvCxnSpPr>
          <p:nvPr/>
        </p:nvCxnSpPr>
        <p:spPr>
          <a:xfrm flipV="1">
            <a:off x="5872163" y="1395413"/>
            <a:ext cx="423862" cy="492125"/>
          </a:xfrm>
          <a:prstGeom prst="straightConnector1">
            <a:avLst/>
          </a:prstGeom>
          <a:ln w="50800">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16590F28-B05E-FA93-C09F-405C999ABB8F}"/>
              </a:ext>
            </a:extLst>
          </p:cNvPr>
          <p:cNvCxnSpPr>
            <a:cxnSpLocks/>
          </p:cNvCxnSpPr>
          <p:nvPr/>
        </p:nvCxnSpPr>
        <p:spPr>
          <a:xfrm>
            <a:off x="1624013" y="1276350"/>
            <a:ext cx="503237" cy="571500"/>
          </a:xfrm>
          <a:prstGeom prst="straightConnector1">
            <a:avLst/>
          </a:prstGeom>
          <a:ln w="120650">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4604F666-6B44-DFE3-0F99-1F443DAE9246}"/>
              </a:ext>
            </a:extLst>
          </p:cNvPr>
          <p:cNvCxnSpPr>
            <a:cxnSpLocks/>
          </p:cNvCxnSpPr>
          <p:nvPr/>
        </p:nvCxnSpPr>
        <p:spPr>
          <a:xfrm flipV="1">
            <a:off x="2132013" y="1319213"/>
            <a:ext cx="423862" cy="492125"/>
          </a:xfrm>
          <a:prstGeom prst="straightConnector1">
            <a:avLst/>
          </a:prstGeom>
          <a:ln w="50800">
            <a:tailEnd type="triangle"/>
          </a:ln>
        </p:spPr>
        <p:style>
          <a:lnRef idx="2">
            <a:schemeClr val="accent1"/>
          </a:lnRef>
          <a:fillRef idx="0">
            <a:schemeClr val="accent1"/>
          </a:fillRef>
          <a:effectRef idx="1">
            <a:schemeClr val="accent1"/>
          </a:effectRef>
          <a:fontRef idx="minor">
            <a:schemeClr val="tx1"/>
          </a:fontRef>
        </p:style>
      </p:cxnSp>
      <p:grpSp>
        <p:nvGrpSpPr>
          <p:cNvPr id="15" name="Group 14">
            <a:extLst>
              <a:ext uri="{FF2B5EF4-FFF2-40B4-BE49-F238E27FC236}">
                <a16:creationId xmlns:a16="http://schemas.microsoft.com/office/drawing/2014/main" id="{501BB063-3DA0-4F45-48CA-0B3E430718E8}"/>
              </a:ext>
            </a:extLst>
          </p:cNvPr>
          <p:cNvGrpSpPr>
            <a:grpSpLocks/>
          </p:cNvGrpSpPr>
          <p:nvPr/>
        </p:nvGrpSpPr>
        <p:grpSpPr bwMode="auto">
          <a:xfrm>
            <a:off x="2127250" y="1887538"/>
            <a:ext cx="3740150" cy="1331912"/>
            <a:chOff x="2127151" y="1886744"/>
            <a:chExt cx="3740249" cy="1333078"/>
          </a:xfrm>
        </p:grpSpPr>
        <p:cxnSp>
          <p:nvCxnSpPr>
            <p:cNvPr id="13" name="Straight Arrow Connector 12">
              <a:extLst>
                <a:ext uri="{FF2B5EF4-FFF2-40B4-BE49-F238E27FC236}">
                  <a16:creationId xmlns:a16="http://schemas.microsoft.com/office/drawing/2014/main" id="{79F1E272-B0A8-BED1-D17A-A5A703F1251C}"/>
                </a:ext>
              </a:extLst>
            </p:cNvPr>
            <p:cNvCxnSpPr>
              <a:cxnSpLocks/>
            </p:cNvCxnSpPr>
            <p:nvPr/>
          </p:nvCxnSpPr>
          <p:spPr>
            <a:xfrm>
              <a:off x="2127151" y="1886744"/>
              <a:ext cx="0" cy="1296534"/>
            </a:xfrm>
            <a:prstGeom prst="straightConnector1">
              <a:avLst/>
            </a:prstGeom>
            <a:ln w="60325">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BE66D74-D1B2-5434-8B7C-89E2579C0947}"/>
                </a:ext>
              </a:extLst>
            </p:cNvPr>
            <p:cNvCxnSpPr>
              <a:cxnSpLocks/>
            </p:cNvCxnSpPr>
            <p:nvPr/>
          </p:nvCxnSpPr>
          <p:spPr>
            <a:xfrm>
              <a:off x="5867400" y="1923288"/>
              <a:ext cx="0" cy="1296534"/>
            </a:xfrm>
            <a:prstGeom prst="straightConnector1">
              <a:avLst/>
            </a:prstGeom>
            <a:ln w="60325">
              <a:tailEnd type="triangle"/>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49BC-22CC-E93E-5B7E-3FF7176488D4}"/>
              </a:ext>
            </a:extLst>
          </p:cNvPr>
          <p:cNvSpPr>
            <a:spLocks noGrp="1"/>
          </p:cNvSpPr>
          <p:nvPr>
            <p:ph type="title"/>
          </p:nvPr>
        </p:nvSpPr>
        <p:spPr>
          <a:xfrm>
            <a:off x="250825" y="195263"/>
            <a:ext cx="8642350" cy="412750"/>
          </a:xfrm>
        </p:spPr>
        <p:txBody>
          <a:bodyPr>
            <a:normAutofit fontScale="90000"/>
          </a:bodyPr>
          <a:lstStyle/>
          <a:p>
            <a:pPr>
              <a:defRPr/>
            </a:pPr>
            <a:r>
              <a:rPr lang="en-US" dirty="0"/>
              <a:t>Anti-reflection coating</a:t>
            </a:r>
            <a:endParaRPr lang="en-GB" dirty="0"/>
          </a:p>
        </p:txBody>
      </p:sp>
      <p:sp>
        <p:nvSpPr>
          <p:cNvPr id="36867" name="Content Placeholder 2">
            <a:extLst>
              <a:ext uri="{FF2B5EF4-FFF2-40B4-BE49-F238E27FC236}">
                <a16:creationId xmlns:a16="http://schemas.microsoft.com/office/drawing/2014/main" id="{9301B680-63FD-7C0E-8CB0-ADB585A71EC2}"/>
              </a:ext>
            </a:extLst>
          </p:cNvPr>
          <p:cNvSpPr>
            <a:spLocks noGrp="1"/>
          </p:cNvSpPr>
          <p:nvPr>
            <p:ph idx="1"/>
          </p:nvPr>
        </p:nvSpPr>
        <p:spPr>
          <a:xfrm>
            <a:off x="250825" y="627063"/>
            <a:ext cx="8642350" cy="3943350"/>
          </a:xfrm>
        </p:spPr>
        <p:txBody>
          <a:bodyPr/>
          <a:lstStyle/>
          <a:p>
            <a:endParaRPr lang="en-GB" altLang="en-US" sz="1800">
              <a:latin typeface="Verdana" panose="020B0604030504040204" pitchFamily="34" charset="0"/>
            </a:endParaRPr>
          </a:p>
        </p:txBody>
      </p:sp>
      <p:sp>
        <p:nvSpPr>
          <p:cNvPr id="6" name="Rectangle 5">
            <a:extLst>
              <a:ext uri="{FF2B5EF4-FFF2-40B4-BE49-F238E27FC236}">
                <a16:creationId xmlns:a16="http://schemas.microsoft.com/office/drawing/2014/main" id="{99EE7AFA-658A-E045-49FC-1F9C7D5DC13F}"/>
              </a:ext>
            </a:extLst>
          </p:cNvPr>
          <p:cNvSpPr/>
          <p:nvPr/>
        </p:nvSpPr>
        <p:spPr>
          <a:xfrm>
            <a:off x="855663" y="187007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7" name="Rectangle 6">
            <a:extLst>
              <a:ext uri="{FF2B5EF4-FFF2-40B4-BE49-F238E27FC236}">
                <a16:creationId xmlns:a16="http://schemas.microsoft.com/office/drawing/2014/main" id="{22F936A7-4FCD-DC78-6514-CF22165C8117}"/>
              </a:ext>
            </a:extLst>
          </p:cNvPr>
          <p:cNvSpPr/>
          <p:nvPr/>
        </p:nvSpPr>
        <p:spPr>
          <a:xfrm>
            <a:off x="855663" y="225742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8" name="Rectangle 7">
            <a:extLst>
              <a:ext uri="{FF2B5EF4-FFF2-40B4-BE49-F238E27FC236}">
                <a16:creationId xmlns:a16="http://schemas.microsoft.com/office/drawing/2014/main" id="{F5E244FD-E23E-6E80-DA14-7E3FDCB00902}"/>
              </a:ext>
            </a:extLst>
          </p:cNvPr>
          <p:cNvSpPr/>
          <p:nvPr/>
        </p:nvSpPr>
        <p:spPr>
          <a:xfrm>
            <a:off x="4716463" y="193516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cxnSp>
        <p:nvCxnSpPr>
          <p:cNvPr id="9" name="Straight Arrow Connector 8">
            <a:extLst>
              <a:ext uri="{FF2B5EF4-FFF2-40B4-BE49-F238E27FC236}">
                <a16:creationId xmlns:a16="http://schemas.microsoft.com/office/drawing/2014/main" id="{9B5EB888-AF9E-A359-8236-C507974CD5E0}"/>
              </a:ext>
            </a:extLst>
          </p:cNvPr>
          <p:cNvCxnSpPr>
            <a:cxnSpLocks/>
          </p:cNvCxnSpPr>
          <p:nvPr/>
        </p:nvCxnSpPr>
        <p:spPr>
          <a:xfrm>
            <a:off x="5364163" y="1352550"/>
            <a:ext cx="503237" cy="571500"/>
          </a:xfrm>
          <a:prstGeom prst="straightConnector1">
            <a:avLst/>
          </a:prstGeom>
          <a:ln w="120650">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D9BE3354-A7F8-E8F7-AED1-58A03BFAABF1}"/>
              </a:ext>
            </a:extLst>
          </p:cNvPr>
          <p:cNvCxnSpPr>
            <a:cxnSpLocks/>
          </p:cNvCxnSpPr>
          <p:nvPr/>
        </p:nvCxnSpPr>
        <p:spPr>
          <a:xfrm flipV="1">
            <a:off x="5872163" y="1395413"/>
            <a:ext cx="423862" cy="492125"/>
          </a:xfrm>
          <a:prstGeom prst="straightConnector1">
            <a:avLst/>
          </a:prstGeom>
          <a:ln w="25400">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45AFBC7E-1970-0D91-47CC-DCD95E642FF6}"/>
              </a:ext>
            </a:extLst>
          </p:cNvPr>
          <p:cNvCxnSpPr>
            <a:cxnSpLocks/>
          </p:cNvCxnSpPr>
          <p:nvPr/>
        </p:nvCxnSpPr>
        <p:spPr>
          <a:xfrm>
            <a:off x="1624013" y="1276350"/>
            <a:ext cx="503237" cy="571500"/>
          </a:xfrm>
          <a:prstGeom prst="straightConnector1">
            <a:avLst/>
          </a:prstGeom>
          <a:ln w="120650">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8E9C5942-B761-35CB-2EFB-A085338ED970}"/>
              </a:ext>
            </a:extLst>
          </p:cNvPr>
          <p:cNvCxnSpPr>
            <a:cxnSpLocks/>
          </p:cNvCxnSpPr>
          <p:nvPr/>
        </p:nvCxnSpPr>
        <p:spPr>
          <a:xfrm flipV="1">
            <a:off x="2132013" y="1319213"/>
            <a:ext cx="423862" cy="492125"/>
          </a:xfrm>
          <a:prstGeom prst="straightConnector1">
            <a:avLst/>
          </a:prstGeom>
          <a:ln w="25400">
            <a:tailEnd type="triangle"/>
          </a:ln>
        </p:spPr>
        <p:style>
          <a:lnRef idx="2">
            <a:schemeClr val="accent1"/>
          </a:lnRef>
          <a:fillRef idx="0">
            <a:schemeClr val="accent1"/>
          </a:fillRef>
          <a:effectRef idx="1">
            <a:schemeClr val="accent1"/>
          </a:effectRef>
          <a:fontRef idx="minor">
            <a:schemeClr val="tx1"/>
          </a:fontRef>
        </p:style>
      </p:cxnSp>
      <p:grpSp>
        <p:nvGrpSpPr>
          <p:cNvPr id="5" name="Group 4">
            <a:extLst>
              <a:ext uri="{FF2B5EF4-FFF2-40B4-BE49-F238E27FC236}">
                <a16:creationId xmlns:a16="http://schemas.microsoft.com/office/drawing/2014/main" id="{B4D763C4-704F-ECD1-8B2B-67B3DC99DBD1}"/>
              </a:ext>
            </a:extLst>
          </p:cNvPr>
          <p:cNvGrpSpPr>
            <a:grpSpLocks/>
          </p:cNvGrpSpPr>
          <p:nvPr/>
        </p:nvGrpSpPr>
        <p:grpSpPr bwMode="auto">
          <a:xfrm>
            <a:off x="2127250" y="1887538"/>
            <a:ext cx="3740150" cy="1331912"/>
            <a:chOff x="2127151" y="1886744"/>
            <a:chExt cx="3740249" cy="1333078"/>
          </a:xfrm>
        </p:grpSpPr>
        <p:cxnSp>
          <p:nvCxnSpPr>
            <p:cNvPr id="3" name="Straight Arrow Connector 2">
              <a:extLst>
                <a:ext uri="{FF2B5EF4-FFF2-40B4-BE49-F238E27FC236}">
                  <a16:creationId xmlns:a16="http://schemas.microsoft.com/office/drawing/2014/main" id="{3932753B-23A8-6AD1-967D-50BF93AF58BE}"/>
                </a:ext>
              </a:extLst>
            </p:cNvPr>
            <p:cNvCxnSpPr>
              <a:cxnSpLocks/>
            </p:cNvCxnSpPr>
            <p:nvPr/>
          </p:nvCxnSpPr>
          <p:spPr>
            <a:xfrm>
              <a:off x="2127151" y="1886744"/>
              <a:ext cx="0" cy="1296534"/>
            </a:xfrm>
            <a:prstGeom prst="straightConnector1">
              <a:avLst/>
            </a:prstGeom>
            <a:ln w="92075">
              <a:tailEnd type="triangle"/>
            </a:ln>
          </p:spPr>
          <p:style>
            <a:lnRef idx="2">
              <a:schemeClr val="accent1"/>
            </a:lnRef>
            <a:fillRef idx="0">
              <a:schemeClr val="accent1"/>
            </a:fillRef>
            <a:effectRef idx="1">
              <a:schemeClr val="accent1"/>
            </a:effectRef>
            <a:fontRef idx="minor">
              <a:schemeClr val="tx1"/>
            </a:fontRef>
          </p:style>
        </p:cxnSp>
        <p:cxnSp>
          <p:nvCxnSpPr>
            <p:cNvPr id="4" name="Straight Arrow Connector 3">
              <a:extLst>
                <a:ext uri="{FF2B5EF4-FFF2-40B4-BE49-F238E27FC236}">
                  <a16:creationId xmlns:a16="http://schemas.microsoft.com/office/drawing/2014/main" id="{5FFB30DF-EC71-71CA-E3F5-70E60D5967A5}"/>
                </a:ext>
              </a:extLst>
            </p:cNvPr>
            <p:cNvCxnSpPr>
              <a:cxnSpLocks/>
            </p:cNvCxnSpPr>
            <p:nvPr/>
          </p:nvCxnSpPr>
          <p:spPr>
            <a:xfrm>
              <a:off x="5867400" y="1923288"/>
              <a:ext cx="0" cy="1296534"/>
            </a:xfrm>
            <a:prstGeom prst="straightConnector1">
              <a:avLst/>
            </a:prstGeom>
            <a:ln w="92075">
              <a:tailEnd type="triangle"/>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2221-B23F-90D4-37E8-12B40CFF33DC}"/>
              </a:ext>
            </a:extLst>
          </p:cNvPr>
          <p:cNvSpPr>
            <a:spLocks noGrp="1"/>
          </p:cNvSpPr>
          <p:nvPr>
            <p:ph type="title"/>
          </p:nvPr>
        </p:nvSpPr>
        <p:spPr>
          <a:xfrm>
            <a:off x="250825" y="195263"/>
            <a:ext cx="8642350" cy="412750"/>
          </a:xfrm>
        </p:spPr>
        <p:txBody>
          <a:bodyPr>
            <a:normAutofit fontScale="90000"/>
          </a:bodyPr>
          <a:lstStyle/>
          <a:p>
            <a:pPr>
              <a:defRPr/>
            </a:pPr>
            <a:r>
              <a:rPr lang="en-US" dirty="0"/>
              <a:t>Anti-reflection coating</a:t>
            </a:r>
            <a:endParaRPr lang="en-GB" dirty="0"/>
          </a:p>
        </p:txBody>
      </p:sp>
      <p:sp>
        <p:nvSpPr>
          <p:cNvPr id="38915" name="Content Placeholder 2">
            <a:extLst>
              <a:ext uri="{FF2B5EF4-FFF2-40B4-BE49-F238E27FC236}">
                <a16:creationId xmlns:a16="http://schemas.microsoft.com/office/drawing/2014/main" id="{EC0CE22E-08C8-729A-8C89-86ACC431F795}"/>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Matching refractive indices to decrease reflection at the front</a:t>
            </a:r>
            <a:endParaRPr lang="en-GB" altLang="en-US" sz="1800">
              <a:latin typeface="Verdana" panose="020B0604030504040204" pitchFamily="34" charset="0"/>
            </a:endParaRPr>
          </a:p>
        </p:txBody>
      </p:sp>
      <p:pic>
        <p:nvPicPr>
          <p:cNvPr id="4" name="Picture 2" descr="reflection">
            <a:extLst>
              <a:ext uri="{FF2B5EF4-FFF2-40B4-BE49-F238E27FC236}">
                <a16:creationId xmlns:a16="http://schemas.microsoft.com/office/drawing/2014/main" id="{76C9F454-0FBF-1F29-3E6C-A9D27C1924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9363" y="1489075"/>
            <a:ext cx="3135312" cy="304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Picture 4" descr="anti-reflection coatings">
            <a:extLst>
              <a:ext uri="{FF2B5EF4-FFF2-40B4-BE49-F238E27FC236}">
                <a16:creationId xmlns:a16="http://schemas.microsoft.com/office/drawing/2014/main" id="{4765BEA2-7B69-EBED-2BF7-5F3135895D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675" y="1760538"/>
            <a:ext cx="2924175" cy="284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AD65A0F2-CF6C-1454-231D-6ABD98B1CDA0}"/>
              </a:ext>
            </a:extLst>
          </p:cNvPr>
          <p:cNvSpPr txBox="1">
            <a:spLocks noRot="1" noChangeAspect="1" noMove="1" noResize="1" noEditPoints="1" noAdjustHandles="1" noChangeArrowheads="1" noChangeShapeType="1" noTextEdit="1"/>
          </p:cNvSpPr>
          <p:nvPr/>
        </p:nvSpPr>
        <p:spPr>
          <a:xfrm>
            <a:off x="748634" y="966562"/>
            <a:ext cx="3082767" cy="332720"/>
          </a:xfrm>
          <a:prstGeom prst="rect">
            <a:avLst/>
          </a:prstGeom>
          <a:blipFill>
            <a:blip r:embed="rId4"/>
            <a:stretch>
              <a:fillRect l="-395" b="-27778"/>
            </a:stretch>
          </a:blipFill>
        </p:spPr>
        <p:txBody>
          <a:bodyPr/>
          <a:lstStyle/>
          <a:p>
            <a:pPr>
              <a:defRPr/>
            </a:pPr>
            <a:r>
              <a:rPr lang="en-GB">
                <a:noFill/>
              </a:rPr>
              <a:t> </a:t>
            </a:r>
          </a:p>
        </p:txBody>
      </p:sp>
      <p:sp>
        <p:nvSpPr>
          <p:cNvPr id="5" name="TextBox 4">
            <a:extLst>
              <a:ext uri="{FF2B5EF4-FFF2-40B4-BE49-F238E27FC236}">
                <a16:creationId xmlns:a16="http://schemas.microsoft.com/office/drawing/2014/main" id="{73FC9241-CB89-BBA5-7A70-243D9550F4B4}"/>
              </a:ext>
            </a:extLst>
          </p:cNvPr>
          <p:cNvSpPr txBox="1">
            <a:spLocks noRot="1" noChangeAspect="1" noMove="1" noResize="1" noEditPoints="1" noAdjustHandles="1" noChangeArrowheads="1" noChangeShapeType="1" noTextEdit="1"/>
          </p:cNvSpPr>
          <p:nvPr/>
        </p:nvSpPr>
        <p:spPr>
          <a:xfrm>
            <a:off x="755576" y="1275606"/>
            <a:ext cx="1642373" cy="446789"/>
          </a:xfrm>
          <a:prstGeom prst="rect">
            <a:avLst/>
          </a:prstGeom>
          <a:blipFill>
            <a:blip r:embed="rId5"/>
            <a:stretch>
              <a:fillRect l="-2230" t="-122973" r="-1487" b="-185135"/>
            </a:stretch>
          </a:blipFill>
        </p:spPr>
        <p:txBody>
          <a:bodyPr/>
          <a:lstStyle/>
          <a:p>
            <a:pPr>
              <a:defRPr/>
            </a:pPr>
            <a:r>
              <a:rPr lang="en-GB">
                <a:noFill/>
              </a:rPr>
              <a:t> </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4">
            <a:extLst>
              <a:ext uri="{FF2B5EF4-FFF2-40B4-BE49-F238E27FC236}">
                <a16:creationId xmlns:a16="http://schemas.microsoft.com/office/drawing/2014/main" id="{9B9E4B7F-FE84-2BCB-8011-BE3B684A56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 y="1131888"/>
            <a:ext cx="7883525" cy="256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Oval 1">
            <a:extLst>
              <a:ext uri="{FF2B5EF4-FFF2-40B4-BE49-F238E27FC236}">
                <a16:creationId xmlns:a16="http://schemas.microsoft.com/office/drawing/2014/main" id="{AAA8CCDD-A2B8-67F8-48B4-F85ADF5B6D81}"/>
              </a:ext>
            </a:extLst>
          </p:cNvPr>
          <p:cNvSpPr/>
          <p:nvPr/>
        </p:nvSpPr>
        <p:spPr>
          <a:xfrm>
            <a:off x="2700338" y="2787650"/>
            <a:ext cx="2376487" cy="576263"/>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dirty="0"/>
          </a:p>
        </p:txBody>
      </p:sp>
      <p:cxnSp>
        <p:nvCxnSpPr>
          <p:cNvPr id="4" name="Straight Connector 3">
            <a:extLst>
              <a:ext uri="{FF2B5EF4-FFF2-40B4-BE49-F238E27FC236}">
                <a16:creationId xmlns:a16="http://schemas.microsoft.com/office/drawing/2014/main" id="{6E68CE18-76B2-4D1D-CD0C-9EDF1B76C89B}"/>
              </a:ext>
            </a:extLst>
          </p:cNvPr>
          <p:cNvCxnSpPr/>
          <p:nvPr/>
        </p:nvCxnSpPr>
        <p:spPr>
          <a:xfrm>
            <a:off x="5219700" y="3219450"/>
            <a:ext cx="1008063" cy="0"/>
          </a:xfrm>
          <a:prstGeom prst="line">
            <a:avLst/>
          </a:prstGeom>
          <a:ln w="3492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1A39B-8199-485F-ADFC-FED83EDC858A}"/>
              </a:ext>
            </a:extLst>
          </p:cNvPr>
          <p:cNvSpPr>
            <a:spLocks noGrp="1"/>
          </p:cNvSpPr>
          <p:nvPr>
            <p:ph type="title"/>
          </p:nvPr>
        </p:nvSpPr>
        <p:spPr>
          <a:xfrm>
            <a:off x="250825" y="195263"/>
            <a:ext cx="8642350" cy="412750"/>
          </a:xfrm>
        </p:spPr>
        <p:txBody>
          <a:bodyPr>
            <a:normAutofit fontScale="90000"/>
          </a:bodyPr>
          <a:lstStyle/>
          <a:p>
            <a:pPr>
              <a:defRPr/>
            </a:pPr>
            <a:r>
              <a:rPr lang="en-US" dirty="0"/>
              <a:t>Transparent conductive layers</a:t>
            </a:r>
            <a:endParaRPr lang="en-GB" dirty="0"/>
          </a:p>
        </p:txBody>
      </p:sp>
      <p:sp>
        <p:nvSpPr>
          <p:cNvPr id="39939" name="Content Placeholder 2">
            <a:extLst>
              <a:ext uri="{FF2B5EF4-FFF2-40B4-BE49-F238E27FC236}">
                <a16:creationId xmlns:a16="http://schemas.microsoft.com/office/drawing/2014/main" id="{B7837127-F131-45BF-0BE0-816EA742CA2C}"/>
              </a:ext>
            </a:extLst>
          </p:cNvPr>
          <p:cNvSpPr>
            <a:spLocks noGrp="1"/>
          </p:cNvSpPr>
          <p:nvPr>
            <p:ph idx="1"/>
          </p:nvPr>
        </p:nvSpPr>
        <p:spPr>
          <a:xfrm>
            <a:off x="250825" y="627063"/>
            <a:ext cx="8642350" cy="3943350"/>
          </a:xfrm>
        </p:spPr>
        <p:txBody>
          <a:bodyPr/>
          <a:lstStyle/>
          <a:p>
            <a:endParaRPr lang="en-GB" altLang="en-US" sz="1800">
              <a:latin typeface="Verdana" panose="020B0604030504040204" pitchFamily="34" charset="0"/>
            </a:endParaRPr>
          </a:p>
        </p:txBody>
      </p:sp>
      <p:sp>
        <p:nvSpPr>
          <p:cNvPr id="6" name="Rectangle 5">
            <a:extLst>
              <a:ext uri="{FF2B5EF4-FFF2-40B4-BE49-F238E27FC236}">
                <a16:creationId xmlns:a16="http://schemas.microsoft.com/office/drawing/2014/main" id="{DFA04586-AFA0-CF9A-5F3A-37FF7DCB735C}"/>
              </a:ext>
            </a:extLst>
          </p:cNvPr>
          <p:cNvSpPr/>
          <p:nvPr/>
        </p:nvSpPr>
        <p:spPr>
          <a:xfrm>
            <a:off x="855663" y="187007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7" name="Rectangle 6">
            <a:extLst>
              <a:ext uri="{FF2B5EF4-FFF2-40B4-BE49-F238E27FC236}">
                <a16:creationId xmlns:a16="http://schemas.microsoft.com/office/drawing/2014/main" id="{61A02ED1-2209-2C27-1B8B-4B46AABB099A}"/>
              </a:ext>
            </a:extLst>
          </p:cNvPr>
          <p:cNvSpPr/>
          <p:nvPr/>
        </p:nvSpPr>
        <p:spPr>
          <a:xfrm>
            <a:off x="855663" y="225742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8" name="Rectangle 7">
            <a:extLst>
              <a:ext uri="{FF2B5EF4-FFF2-40B4-BE49-F238E27FC236}">
                <a16:creationId xmlns:a16="http://schemas.microsoft.com/office/drawing/2014/main" id="{20C95083-0F3D-3862-F4E0-9650D55FD065}"/>
              </a:ext>
            </a:extLst>
          </p:cNvPr>
          <p:cNvSpPr/>
          <p:nvPr/>
        </p:nvSpPr>
        <p:spPr>
          <a:xfrm>
            <a:off x="4716463" y="193516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grpSp>
        <p:nvGrpSpPr>
          <p:cNvPr id="5" name="Group 4">
            <a:extLst>
              <a:ext uri="{FF2B5EF4-FFF2-40B4-BE49-F238E27FC236}">
                <a16:creationId xmlns:a16="http://schemas.microsoft.com/office/drawing/2014/main" id="{01718E67-9B5F-044C-188D-51CC246B257F}"/>
              </a:ext>
            </a:extLst>
          </p:cNvPr>
          <p:cNvGrpSpPr>
            <a:grpSpLocks/>
          </p:cNvGrpSpPr>
          <p:nvPr/>
        </p:nvGrpSpPr>
        <p:grpSpPr bwMode="auto">
          <a:xfrm>
            <a:off x="2195513" y="1887538"/>
            <a:ext cx="3689350" cy="1277937"/>
            <a:chOff x="2127151" y="1641828"/>
            <a:chExt cx="3688480" cy="1541903"/>
          </a:xfrm>
        </p:grpSpPr>
        <p:cxnSp>
          <p:nvCxnSpPr>
            <p:cNvPr id="3" name="Straight Arrow Connector 2">
              <a:extLst>
                <a:ext uri="{FF2B5EF4-FFF2-40B4-BE49-F238E27FC236}">
                  <a16:creationId xmlns:a16="http://schemas.microsoft.com/office/drawing/2014/main" id="{FD483657-676E-58CC-FCFF-EDE22C81B2C9}"/>
                </a:ext>
              </a:extLst>
            </p:cNvPr>
            <p:cNvCxnSpPr>
              <a:cxnSpLocks/>
            </p:cNvCxnSpPr>
            <p:nvPr/>
          </p:nvCxnSpPr>
          <p:spPr>
            <a:xfrm>
              <a:off x="2127151" y="1887000"/>
              <a:ext cx="0" cy="1296731"/>
            </a:xfrm>
            <a:prstGeom prst="straightConnector1">
              <a:avLst/>
            </a:prstGeom>
            <a:ln w="92075">
              <a:tailEnd type="triangle"/>
            </a:ln>
          </p:spPr>
          <p:style>
            <a:lnRef idx="2">
              <a:schemeClr val="accent1"/>
            </a:lnRef>
            <a:fillRef idx="0">
              <a:schemeClr val="accent1"/>
            </a:fillRef>
            <a:effectRef idx="1">
              <a:schemeClr val="accent1"/>
            </a:effectRef>
            <a:fontRef idx="minor">
              <a:schemeClr val="tx1"/>
            </a:fontRef>
          </p:style>
        </p:cxnSp>
        <p:cxnSp>
          <p:nvCxnSpPr>
            <p:cNvPr id="4" name="Straight Arrow Connector 3">
              <a:extLst>
                <a:ext uri="{FF2B5EF4-FFF2-40B4-BE49-F238E27FC236}">
                  <a16:creationId xmlns:a16="http://schemas.microsoft.com/office/drawing/2014/main" id="{AA56CCE2-631E-5D4A-A4FE-5C419505043C}"/>
                </a:ext>
              </a:extLst>
            </p:cNvPr>
            <p:cNvCxnSpPr>
              <a:cxnSpLocks/>
            </p:cNvCxnSpPr>
            <p:nvPr/>
          </p:nvCxnSpPr>
          <p:spPr>
            <a:xfrm>
              <a:off x="5815631" y="1641828"/>
              <a:ext cx="0" cy="1296731"/>
            </a:xfrm>
            <a:prstGeom prst="straightConnector1">
              <a:avLst/>
            </a:prstGeom>
            <a:ln w="92075">
              <a:tailEnd type="triangle"/>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F6603-1179-B165-27FF-18AF477323C0}"/>
              </a:ext>
            </a:extLst>
          </p:cNvPr>
          <p:cNvSpPr>
            <a:spLocks noGrp="1"/>
          </p:cNvSpPr>
          <p:nvPr>
            <p:ph type="title"/>
          </p:nvPr>
        </p:nvSpPr>
        <p:spPr>
          <a:xfrm>
            <a:off x="250825" y="174625"/>
            <a:ext cx="8642350" cy="412750"/>
          </a:xfrm>
        </p:spPr>
        <p:txBody>
          <a:bodyPr>
            <a:normAutofit fontScale="90000"/>
          </a:bodyPr>
          <a:lstStyle/>
          <a:p>
            <a:pPr>
              <a:defRPr/>
            </a:pPr>
            <a:r>
              <a:rPr lang="en-US" dirty="0"/>
              <a:t>Transparent conductive layers</a:t>
            </a:r>
            <a:endParaRPr lang="en-GB" dirty="0"/>
          </a:p>
        </p:txBody>
      </p:sp>
      <p:sp>
        <p:nvSpPr>
          <p:cNvPr id="41987" name="Content Placeholder 2">
            <a:extLst>
              <a:ext uri="{FF2B5EF4-FFF2-40B4-BE49-F238E27FC236}">
                <a16:creationId xmlns:a16="http://schemas.microsoft.com/office/drawing/2014/main" id="{586C4F61-66B4-E0E8-467E-65C14BCD14D4}"/>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Most used:</a:t>
            </a:r>
          </a:p>
          <a:p>
            <a:r>
              <a:rPr lang="en-US" altLang="en-US" sz="1800">
                <a:latin typeface="Verdana" panose="020B0604030504040204" pitchFamily="34" charset="0"/>
              </a:rPr>
              <a:t>ITO: In</a:t>
            </a:r>
            <a:r>
              <a:rPr lang="en-US" altLang="en-US" sz="1800" baseline="-25000">
                <a:latin typeface="Verdana" panose="020B0604030504040204" pitchFamily="34" charset="0"/>
              </a:rPr>
              <a:t>2</a:t>
            </a:r>
            <a:r>
              <a:rPr lang="en-US" altLang="en-US" sz="1800">
                <a:latin typeface="Verdana" panose="020B0604030504040204" pitchFamily="34" charset="0"/>
              </a:rPr>
              <a:t>O</a:t>
            </a:r>
            <a:r>
              <a:rPr lang="en-US" altLang="en-US" sz="1800" baseline="-25000">
                <a:latin typeface="Verdana" panose="020B0604030504040204" pitchFamily="34" charset="0"/>
              </a:rPr>
              <a:t>3</a:t>
            </a:r>
            <a:r>
              <a:rPr lang="en-US" altLang="en-US" sz="1800">
                <a:latin typeface="Verdana" panose="020B0604030504040204" pitchFamily="34" charset="0"/>
              </a:rPr>
              <a:t>/SnO</a:t>
            </a:r>
            <a:r>
              <a:rPr lang="en-US" altLang="en-US" sz="1800" baseline="-25000">
                <a:latin typeface="Verdana" panose="020B0604030504040204" pitchFamily="34" charset="0"/>
              </a:rPr>
              <a:t>2</a:t>
            </a:r>
          </a:p>
          <a:p>
            <a:r>
              <a:rPr lang="en-US" altLang="en-US" sz="1800">
                <a:latin typeface="Verdana" panose="020B0604030504040204" pitchFamily="34" charset="0"/>
              </a:rPr>
              <a:t>AZO: ZnO/Al</a:t>
            </a:r>
          </a:p>
          <a:p>
            <a:endParaRPr lang="en-US" altLang="en-US" sz="1800">
              <a:latin typeface="Verdana" panose="020B0604030504040204" pitchFamily="34" charset="0"/>
            </a:endParaRPr>
          </a:p>
          <a:p>
            <a:r>
              <a:rPr lang="en-US" altLang="en-US" sz="1800">
                <a:latin typeface="Verdana" panose="020B0604030504040204" pitchFamily="34" charset="0"/>
              </a:rPr>
              <a:t>TCO: Transparent Conductive Oxide</a:t>
            </a:r>
          </a:p>
          <a:p>
            <a:r>
              <a:rPr lang="en-US" altLang="en-US" sz="1800">
                <a:latin typeface="Verdana" panose="020B0604030504040204" pitchFamily="34" charset="0"/>
              </a:rPr>
              <a:t>Conductive materials: metals </a:t>
            </a:r>
          </a:p>
          <a:p>
            <a:r>
              <a:rPr lang="en-US" altLang="en-US" sz="1800">
                <a:latin typeface="Verdana" panose="020B0604030504040204" pitchFamily="34" charset="0"/>
              </a:rPr>
              <a:t>Transparent materials: plastics and glass</a:t>
            </a:r>
          </a:p>
          <a:p>
            <a:r>
              <a:rPr lang="en-US" altLang="en-US" sz="1800">
                <a:latin typeface="Verdana" panose="020B0604030504040204" pitchFamily="34" charset="0"/>
              </a:rPr>
              <a:t>Having both is actually kind of special</a:t>
            </a:r>
          </a:p>
          <a:p>
            <a:r>
              <a:rPr lang="en-US" altLang="en-US" sz="2000">
                <a:latin typeface="Verdana" panose="020B0604030504040204" pitchFamily="34" charset="0"/>
              </a:rPr>
              <a:t>Labo2: optical and electrical properties of ITO, ZnO and etched ZnO</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7AD84-04B7-4D3B-E0BF-540090C49A23}"/>
              </a:ext>
            </a:extLst>
          </p:cNvPr>
          <p:cNvSpPr>
            <a:spLocks noGrp="1"/>
          </p:cNvSpPr>
          <p:nvPr>
            <p:ph type="title"/>
          </p:nvPr>
        </p:nvSpPr>
        <p:spPr>
          <a:xfrm>
            <a:off x="250825" y="195263"/>
            <a:ext cx="8642350" cy="412750"/>
          </a:xfrm>
        </p:spPr>
        <p:txBody>
          <a:bodyPr>
            <a:normAutofit fontScale="90000"/>
          </a:bodyPr>
          <a:lstStyle/>
          <a:p>
            <a:pPr>
              <a:defRPr/>
            </a:pPr>
            <a:r>
              <a:rPr lang="en-US" dirty="0"/>
              <a:t>Sheet resistivity</a:t>
            </a:r>
            <a:endParaRPr lang="en-GB" dirty="0"/>
          </a:p>
        </p:txBody>
      </p:sp>
      <p:sp>
        <p:nvSpPr>
          <p:cNvPr id="43011" name="TextBox 5">
            <a:extLst>
              <a:ext uri="{FF2B5EF4-FFF2-40B4-BE49-F238E27FC236}">
                <a16:creationId xmlns:a16="http://schemas.microsoft.com/office/drawing/2014/main" id="{E7450091-A91D-0100-B329-D27AE415543F}"/>
              </a:ext>
            </a:extLst>
          </p:cNvPr>
          <p:cNvSpPr txBox="1">
            <a:spLocks noChangeArrowheads="1"/>
          </p:cNvSpPr>
          <p:nvPr/>
        </p:nvSpPr>
        <p:spPr bwMode="auto">
          <a:xfrm>
            <a:off x="809625" y="4686300"/>
            <a:ext cx="711041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100">
                <a:latin typeface="Verdana" panose="020B0604030504040204" pitchFamily="34" charset="0"/>
              </a:rPr>
              <a:t>https://www.vonardenne.biz/en/company/press-events/industrial-tcos-for-shj-solar-cells/</a:t>
            </a:r>
          </a:p>
        </p:txBody>
      </p:sp>
      <p:sp>
        <p:nvSpPr>
          <p:cNvPr id="43012" name="Content Placeholder 2">
            <a:extLst>
              <a:ext uri="{FF2B5EF4-FFF2-40B4-BE49-F238E27FC236}">
                <a16:creationId xmlns:a16="http://schemas.microsoft.com/office/drawing/2014/main" id="{C6C37649-E0A8-18E2-81F8-5F0ED090CD9E}"/>
              </a:ext>
            </a:extLst>
          </p:cNvPr>
          <p:cNvSpPr>
            <a:spLocks noGrp="1"/>
          </p:cNvSpPr>
          <p:nvPr>
            <p:ph idx="1"/>
          </p:nvPr>
        </p:nvSpPr>
        <p:spPr>
          <a:xfrm>
            <a:off x="250825" y="636588"/>
            <a:ext cx="8642350" cy="3943350"/>
          </a:xfrm>
        </p:spPr>
        <p:txBody>
          <a:bodyPr/>
          <a:lstStyle/>
          <a:p>
            <a:r>
              <a:rPr lang="en-US" altLang="en-US" sz="1800">
                <a:latin typeface="Verdana" panose="020B0604030504040204" pitchFamily="34" charset="0"/>
              </a:rPr>
              <a:t>Conductivity</a:t>
            </a:r>
          </a:p>
          <a:p>
            <a:endParaRPr lang="en-US" altLang="en-US" sz="1800">
              <a:latin typeface="Verdana" panose="020B0604030504040204" pitchFamily="34" charset="0"/>
            </a:endParaRPr>
          </a:p>
          <a:p>
            <a:r>
              <a:rPr lang="en-US" altLang="en-US" sz="1800">
                <a:latin typeface="Verdana" panose="020B0604030504040204" pitchFamily="34" charset="0"/>
              </a:rPr>
              <a:t>Free carriers (most often electrons e</a:t>
            </a:r>
            <a:r>
              <a:rPr lang="en-US" altLang="en-US" sz="1800" baseline="30000">
                <a:latin typeface="Verdana" panose="020B0604030504040204" pitchFamily="34" charset="0"/>
              </a:rPr>
              <a:t>- </a:t>
            </a:r>
            <a:r>
              <a:rPr lang="en-US" altLang="en-US" sz="1800">
                <a:latin typeface="Verdana" panose="020B0604030504040204" pitchFamily="34" charset="0"/>
              </a:rPr>
              <a:t>in the conduction band)</a:t>
            </a:r>
          </a:p>
          <a:p>
            <a:r>
              <a:rPr lang="en-US" altLang="en-US" sz="1800">
                <a:latin typeface="Verdana" panose="020B0604030504040204" pitchFamily="34" charset="0"/>
              </a:rPr>
              <a:t>Mobility of the free carriers (µ</a:t>
            </a:r>
            <a:r>
              <a:rPr lang="en-US" altLang="en-US" sz="1800" baseline="-25000">
                <a:latin typeface="Verdana" panose="020B0604030504040204" pitchFamily="34" charset="0"/>
              </a:rPr>
              <a:t>e</a:t>
            </a:r>
            <a:r>
              <a:rPr lang="en-US" altLang="en-US" sz="1800">
                <a:latin typeface="Verdana" panose="020B0604030504040204" pitchFamily="34" charset="0"/>
              </a:rPr>
              <a:t>) (</a:t>
            </a:r>
            <a:r>
              <a:rPr lang="nl-BE" altLang="en-BE" sz="1800">
                <a:latin typeface="Verdana" panose="020B0604030504040204" pitchFamily="34" charset="0"/>
              </a:rPr>
              <a:t>cm</a:t>
            </a:r>
            <a:r>
              <a:rPr lang="nl-BE" altLang="en-BE" sz="1800" baseline="30000">
                <a:latin typeface="Verdana" panose="020B0604030504040204" pitchFamily="34" charset="0"/>
              </a:rPr>
              <a:t>2</a:t>
            </a:r>
            <a:r>
              <a:rPr lang="nl-BE" altLang="en-BE" sz="1800">
                <a:latin typeface="Verdana" panose="020B0604030504040204" pitchFamily="34" charset="0"/>
              </a:rPr>
              <a:t>/(Vs))</a:t>
            </a:r>
          </a:p>
          <a:p>
            <a:r>
              <a:rPr lang="en-US" altLang="en-US" sz="1800">
                <a:latin typeface="Verdana" panose="020B0604030504040204" pitchFamily="34" charset="0"/>
              </a:rPr>
              <a:t>Concentration of the free carriers (n) (</a:t>
            </a:r>
            <a:r>
              <a:rPr lang="nl-BE" altLang="en-BE" sz="1800">
                <a:latin typeface="Verdana" panose="020B0604030504040204" pitchFamily="34" charset="0"/>
              </a:rPr>
              <a:t>cm</a:t>
            </a:r>
            <a:r>
              <a:rPr lang="nl-BE" altLang="en-BE" sz="1800" baseline="30000">
                <a:latin typeface="Verdana" panose="020B0604030504040204" pitchFamily="34" charset="0"/>
              </a:rPr>
              <a:t>-3</a:t>
            </a:r>
            <a:r>
              <a:rPr lang="nl-BE" altLang="en-BE" sz="1800">
                <a:latin typeface="Verdana" panose="020B0604030504040204" pitchFamily="34" charset="0"/>
              </a:rPr>
              <a:t>)</a:t>
            </a:r>
            <a:endParaRPr lang="en-US" altLang="en-US" sz="1800">
              <a:latin typeface="Verdana" panose="020B0604030504040204" pitchFamily="34" charset="0"/>
            </a:endParaRPr>
          </a:p>
          <a:p>
            <a:r>
              <a:rPr lang="en-US" altLang="en-US" sz="1800">
                <a:latin typeface="Verdana" panose="020B0604030504040204" pitchFamily="34" charset="0"/>
              </a:rPr>
              <a:t>Conductivity </a:t>
            </a:r>
            <a:r>
              <a:rPr lang="el-GR" altLang="en-US" sz="1800">
                <a:latin typeface="Verdana" panose="020B0604030504040204" pitchFamily="34" charset="0"/>
              </a:rPr>
              <a:t>σ</a:t>
            </a:r>
            <a:r>
              <a:rPr lang="en-US" altLang="en-US" sz="1800">
                <a:latin typeface="Verdana" panose="020B0604030504040204" pitchFamily="34" charset="0"/>
              </a:rPr>
              <a:t> = e</a:t>
            </a:r>
            <a:r>
              <a:rPr lang="en-US" altLang="en-US" sz="1800" baseline="30000">
                <a:latin typeface="Verdana" panose="020B0604030504040204" pitchFamily="34" charset="0"/>
              </a:rPr>
              <a:t>-</a:t>
            </a:r>
            <a:r>
              <a:rPr lang="en-US" altLang="en-US" sz="1800">
                <a:latin typeface="Verdana" panose="020B0604030504040204" pitchFamily="34" charset="0"/>
              </a:rPr>
              <a:t>nµ</a:t>
            </a:r>
            <a:r>
              <a:rPr lang="en-US" altLang="en-US" sz="1800" baseline="-25000">
                <a:latin typeface="Verdana" panose="020B0604030504040204" pitchFamily="34" charset="0"/>
              </a:rPr>
              <a:t>e</a:t>
            </a:r>
            <a:endParaRPr lang="en-US" altLang="en-US" sz="1800">
              <a:latin typeface="Verdana" panose="020B0604030504040204" pitchFamily="34" charset="0"/>
            </a:endParaRPr>
          </a:p>
          <a:p>
            <a:endParaRPr lang="en-US" altLang="en-US" sz="1800">
              <a:latin typeface="Verdana" panose="020B0604030504040204" pitchFamily="34" charset="0"/>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2FD82-02F7-B9CE-B15A-AAA3EB880E40}"/>
              </a:ext>
            </a:extLst>
          </p:cNvPr>
          <p:cNvSpPr>
            <a:spLocks noGrp="1"/>
          </p:cNvSpPr>
          <p:nvPr>
            <p:ph type="title"/>
          </p:nvPr>
        </p:nvSpPr>
        <p:spPr>
          <a:xfrm>
            <a:off x="250825" y="195263"/>
            <a:ext cx="8642350" cy="412750"/>
          </a:xfrm>
        </p:spPr>
        <p:txBody>
          <a:bodyPr>
            <a:normAutofit fontScale="90000"/>
          </a:bodyPr>
          <a:lstStyle/>
          <a:p>
            <a:pPr>
              <a:defRPr/>
            </a:pPr>
            <a:r>
              <a:rPr lang="en-US" dirty="0"/>
              <a:t>Sheet resistivity</a:t>
            </a:r>
            <a:endParaRPr lang="en-GB" dirty="0"/>
          </a:p>
        </p:txBody>
      </p:sp>
      <p:sp>
        <p:nvSpPr>
          <p:cNvPr id="44035" name="TextBox 5">
            <a:extLst>
              <a:ext uri="{FF2B5EF4-FFF2-40B4-BE49-F238E27FC236}">
                <a16:creationId xmlns:a16="http://schemas.microsoft.com/office/drawing/2014/main" id="{AB549EBA-50D8-3F68-447A-C82CBC16BC1C}"/>
              </a:ext>
            </a:extLst>
          </p:cNvPr>
          <p:cNvSpPr txBox="1">
            <a:spLocks noChangeArrowheads="1"/>
          </p:cNvSpPr>
          <p:nvPr/>
        </p:nvSpPr>
        <p:spPr bwMode="auto">
          <a:xfrm>
            <a:off x="809625" y="4686300"/>
            <a:ext cx="711041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100">
                <a:latin typeface="Verdana" panose="020B0604030504040204" pitchFamily="34" charset="0"/>
              </a:rPr>
              <a:t>https://www.vonardenne.biz/en/company/press-events/industrial-tcos-for-shj-solar-cells/</a:t>
            </a:r>
          </a:p>
        </p:txBody>
      </p:sp>
      <p:sp>
        <p:nvSpPr>
          <p:cNvPr id="19462" name="TextBox 7">
            <a:extLst>
              <a:ext uri="{FF2B5EF4-FFF2-40B4-BE49-F238E27FC236}">
                <a16:creationId xmlns:a16="http://schemas.microsoft.com/office/drawing/2014/main" id="{F2A1C20E-766A-AC50-E3CE-EA896C0CDCD7}"/>
              </a:ext>
            </a:extLst>
          </p:cNvPr>
          <p:cNvSpPr txBox="1">
            <a:spLocks noChangeArrowheads="1"/>
          </p:cNvSpPr>
          <p:nvPr/>
        </p:nvSpPr>
        <p:spPr bwMode="auto">
          <a:xfrm>
            <a:off x="4859338" y="2746375"/>
            <a:ext cx="3629025" cy="1570038"/>
          </a:xfrm>
          <a:prstGeom prst="rect">
            <a:avLst/>
          </a:prstGeom>
          <a:noFill/>
          <a:ln>
            <a:noFill/>
          </a:ln>
        </p:spPr>
        <p:txBody>
          <a:bodyPr>
            <a:spAutoFit/>
          </a:bodyPr>
          <a:lstStyle>
            <a:lvl1pPr>
              <a:defRPr sz="2800">
                <a:solidFill>
                  <a:schemeClr val="tx1"/>
                </a:solidFill>
                <a:latin typeface="Verdana" panose="020B0604030504040204" pitchFamily="34" charset="0"/>
                <a:ea typeface="MS PGothic" panose="020B0600070205080204" pitchFamily="34" charset="-128"/>
              </a:defRPr>
            </a:lvl1pPr>
            <a:lvl2pPr marL="742950" indent="-285750">
              <a:defRPr sz="2800">
                <a:solidFill>
                  <a:schemeClr val="tx1"/>
                </a:solidFill>
                <a:latin typeface="Verdana" panose="020B0604030504040204" pitchFamily="34" charset="0"/>
                <a:ea typeface="MS PGothic" panose="020B0600070205080204" pitchFamily="34" charset="-128"/>
              </a:defRPr>
            </a:lvl2pPr>
            <a:lvl3pPr marL="1143000" indent="-228600">
              <a:defRPr sz="2800">
                <a:solidFill>
                  <a:schemeClr val="tx1"/>
                </a:solidFill>
                <a:latin typeface="Verdana" panose="020B0604030504040204" pitchFamily="34" charset="0"/>
                <a:ea typeface="MS PGothic" panose="020B0600070205080204" pitchFamily="34" charset="-128"/>
              </a:defRPr>
            </a:lvl3pPr>
            <a:lvl4pPr marL="1600200" indent="-228600">
              <a:defRPr sz="2800">
                <a:solidFill>
                  <a:schemeClr val="tx1"/>
                </a:solidFill>
                <a:latin typeface="Verdana" panose="020B0604030504040204" pitchFamily="34" charset="0"/>
                <a:ea typeface="MS PGothic" panose="020B0600070205080204" pitchFamily="34" charset="-128"/>
              </a:defRPr>
            </a:lvl4pPr>
            <a:lvl5pPr marL="2057400" indent="-228600">
              <a:defRPr sz="2800">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sz="2800">
                <a:solidFill>
                  <a:schemeClr val="tx1"/>
                </a:solidFill>
                <a:latin typeface="Verdana" panose="020B0604030504040204" pitchFamily="34" charset="0"/>
                <a:ea typeface="MS PGothic" panose="020B0600070205080204" pitchFamily="34" charset="-128"/>
              </a:defRPr>
            </a:lvl9pPr>
          </a:lstStyle>
          <a:p>
            <a:pPr>
              <a:defRPr/>
            </a:pPr>
            <a:r>
              <a:rPr lang="en-US" altLang="en-US" sz="1600" dirty="0"/>
              <a:t>Conductivity</a:t>
            </a:r>
            <a:r>
              <a:rPr lang="en-GB" altLang="en-US" sz="1600" dirty="0"/>
              <a:t> = </a:t>
            </a:r>
            <a:r>
              <a:rPr lang="el-GR" altLang="en-US" sz="1600" dirty="0"/>
              <a:t>σ</a:t>
            </a:r>
            <a:r>
              <a:rPr lang="en-US" altLang="en-US" sz="1600" dirty="0"/>
              <a:t> (S/m)</a:t>
            </a:r>
          </a:p>
          <a:p>
            <a:pPr>
              <a:defRPr/>
            </a:pPr>
            <a:r>
              <a:rPr lang="en-US" altLang="en-US" sz="1600" dirty="0"/>
              <a:t>Resistivity = </a:t>
            </a:r>
            <a:r>
              <a:rPr lang="en-GB" altLang="en-US" sz="1600" dirty="0"/>
              <a:t>ρ</a:t>
            </a:r>
            <a:r>
              <a:rPr lang="en-US" altLang="en-US" sz="1600" dirty="0"/>
              <a:t> </a:t>
            </a:r>
            <a:r>
              <a:rPr lang="en-GB" altLang="en-US" sz="1600" dirty="0"/>
              <a:t>= 1/</a:t>
            </a:r>
            <a:r>
              <a:rPr lang="el-GR" altLang="en-US" sz="1600" dirty="0"/>
              <a:t> σ</a:t>
            </a:r>
            <a:r>
              <a:rPr lang="en-US" altLang="en-US" sz="1600" dirty="0"/>
              <a:t> (</a:t>
            </a:r>
            <a:r>
              <a:rPr lang="en-GB" sz="1600" dirty="0">
                <a:latin typeface="+mn-lt"/>
              </a:rPr>
              <a:t>Ωm)</a:t>
            </a:r>
            <a:endParaRPr lang="en-GB" altLang="en-US" sz="1600" dirty="0"/>
          </a:p>
          <a:p>
            <a:pPr>
              <a:defRPr/>
            </a:pPr>
            <a:r>
              <a:rPr lang="en-GB" altLang="en-US" sz="1600" dirty="0"/>
              <a:t>Resistance= R =</a:t>
            </a:r>
            <a:r>
              <a:rPr lang="el-GR" altLang="en-US" sz="1600" dirty="0"/>
              <a:t> </a:t>
            </a:r>
            <a:r>
              <a:rPr lang="en-GB" altLang="en-US" sz="1600" dirty="0"/>
              <a:t>ρ</a:t>
            </a:r>
            <a:r>
              <a:rPr lang="en-US" altLang="en-US" sz="1600" dirty="0"/>
              <a:t>·t/A (</a:t>
            </a:r>
            <a:r>
              <a:rPr lang="en-GB" sz="1600" dirty="0">
                <a:latin typeface="+mn-lt"/>
              </a:rPr>
              <a:t>Ω/m)</a:t>
            </a:r>
            <a:endParaRPr lang="en-US" altLang="en-US" sz="1600" dirty="0"/>
          </a:p>
          <a:p>
            <a:pPr>
              <a:defRPr/>
            </a:pPr>
            <a:r>
              <a:rPr lang="en-US" altLang="en-US" sz="1600" dirty="0"/>
              <a:t>Sheet resistivity =</a:t>
            </a:r>
            <a:r>
              <a:rPr lang="en-GB" altLang="en-US" sz="1600" dirty="0"/>
              <a:t> R</a:t>
            </a:r>
            <a:r>
              <a:rPr lang="en-GB" altLang="en-US" sz="1600" baseline="-25000" dirty="0"/>
              <a:t>s</a:t>
            </a:r>
            <a:r>
              <a:rPr lang="en-GB" altLang="en-US" sz="1600" dirty="0"/>
              <a:t> = ρ/t</a:t>
            </a:r>
            <a:r>
              <a:rPr lang="en-US" altLang="en-US" sz="1600" dirty="0"/>
              <a:t> (</a:t>
            </a:r>
            <a:r>
              <a:rPr lang="en-GB" sz="1600" dirty="0">
                <a:latin typeface="+mn-lt"/>
              </a:rPr>
              <a:t>Ω/</a:t>
            </a:r>
            <a:r>
              <a:rPr lang="en-GB" sz="1600" dirty="0" err="1">
                <a:latin typeface="+mn-lt"/>
              </a:rPr>
              <a:t>sq</a:t>
            </a:r>
            <a:r>
              <a:rPr lang="en-GB" sz="1600" dirty="0">
                <a:latin typeface="+mn-lt"/>
              </a:rPr>
              <a:t>)</a:t>
            </a:r>
            <a:endParaRPr lang="en-GB" altLang="en-US" sz="1600" dirty="0"/>
          </a:p>
          <a:p>
            <a:pPr>
              <a:defRPr/>
            </a:pPr>
            <a:endParaRPr lang="en-US" altLang="en-US" sz="1600" dirty="0"/>
          </a:p>
          <a:p>
            <a:pPr>
              <a:defRPr/>
            </a:pPr>
            <a:endParaRPr lang="en-US" altLang="en-US" sz="1600" dirty="0"/>
          </a:p>
        </p:txBody>
      </p:sp>
      <p:sp>
        <p:nvSpPr>
          <p:cNvPr id="4" name="Cylinder 3">
            <a:extLst>
              <a:ext uri="{FF2B5EF4-FFF2-40B4-BE49-F238E27FC236}">
                <a16:creationId xmlns:a16="http://schemas.microsoft.com/office/drawing/2014/main" id="{8D4E73EE-5BF6-6FFE-1123-6B7A9B351624}"/>
              </a:ext>
            </a:extLst>
          </p:cNvPr>
          <p:cNvSpPr/>
          <p:nvPr/>
        </p:nvSpPr>
        <p:spPr>
          <a:xfrm>
            <a:off x="827088" y="2978150"/>
            <a:ext cx="2987675" cy="857250"/>
          </a:xfrm>
          <a:prstGeom prst="can">
            <a:avLst/>
          </a:prstGeom>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cxnSp>
        <p:nvCxnSpPr>
          <p:cNvPr id="6" name="Straight Arrow Connector 5">
            <a:extLst>
              <a:ext uri="{FF2B5EF4-FFF2-40B4-BE49-F238E27FC236}">
                <a16:creationId xmlns:a16="http://schemas.microsoft.com/office/drawing/2014/main" id="{C6A02374-CA5C-3861-47CE-33243D71C27F}"/>
              </a:ext>
            </a:extLst>
          </p:cNvPr>
          <p:cNvCxnSpPr>
            <a:cxnSpLocks/>
          </p:cNvCxnSpPr>
          <p:nvPr/>
        </p:nvCxnSpPr>
        <p:spPr>
          <a:xfrm>
            <a:off x="3994150" y="3125788"/>
            <a:ext cx="0" cy="65405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44039" name="TextBox 8">
            <a:extLst>
              <a:ext uri="{FF2B5EF4-FFF2-40B4-BE49-F238E27FC236}">
                <a16:creationId xmlns:a16="http://schemas.microsoft.com/office/drawing/2014/main" id="{9AA9F073-C10E-0A3E-F513-4B4F06E2CA44}"/>
              </a:ext>
            </a:extLst>
          </p:cNvPr>
          <p:cNvSpPr txBox="1">
            <a:spLocks noChangeArrowheads="1"/>
          </p:cNvSpPr>
          <p:nvPr/>
        </p:nvSpPr>
        <p:spPr bwMode="auto">
          <a:xfrm>
            <a:off x="4084638" y="3143250"/>
            <a:ext cx="4683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t</a:t>
            </a:r>
            <a:endParaRPr lang="en-GB" altLang="en-US" sz="2800">
              <a:latin typeface="Verdana" panose="020B0604030504040204" pitchFamily="34" charset="0"/>
            </a:endParaRPr>
          </a:p>
        </p:txBody>
      </p:sp>
      <p:sp>
        <p:nvSpPr>
          <p:cNvPr id="44040" name="TextBox 13">
            <a:extLst>
              <a:ext uri="{FF2B5EF4-FFF2-40B4-BE49-F238E27FC236}">
                <a16:creationId xmlns:a16="http://schemas.microsoft.com/office/drawing/2014/main" id="{193D6119-6FC5-D9D5-4A1C-2332D1B86D2D}"/>
              </a:ext>
            </a:extLst>
          </p:cNvPr>
          <p:cNvSpPr txBox="1">
            <a:spLocks noChangeArrowheads="1"/>
          </p:cNvSpPr>
          <p:nvPr/>
        </p:nvSpPr>
        <p:spPr bwMode="auto">
          <a:xfrm>
            <a:off x="2193925" y="2716213"/>
            <a:ext cx="468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A</a:t>
            </a:r>
            <a:endParaRPr lang="en-GB" altLang="en-US" sz="2800">
              <a:latin typeface="Verdana" panose="020B0604030504040204" pitchFamily="34" charset="0"/>
            </a:endParaRPr>
          </a:p>
        </p:txBody>
      </p:sp>
      <p:sp>
        <p:nvSpPr>
          <p:cNvPr id="44041" name="Content Placeholder 2">
            <a:extLst>
              <a:ext uri="{FF2B5EF4-FFF2-40B4-BE49-F238E27FC236}">
                <a16:creationId xmlns:a16="http://schemas.microsoft.com/office/drawing/2014/main" id="{7DD4FB10-9199-8AE1-71D0-4BCD324D3132}"/>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Conductivity</a:t>
            </a:r>
          </a:p>
          <a:p>
            <a:endParaRPr lang="en-US" altLang="en-US" sz="1800">
              <a:latin typeface="Verdana" panose="020B0604030504040204" pitchFamily="34" charset="0"/>
            </a:endParaRPr>
          </a:p>
          <a:p>
            <a:r>
              <a:rPr lang="en-US" altLang="en-US" sz="1800">
                <a:latin typeface="Verdana" panose="020B0604030504040204" pitchFamily="34" charset="0"/>
              </a:rPr>
              <a:t>Free carriers (most often electrons e</a:t>
            </a:r>
            <a:r>
              <a:rPr lang="en-US" altLang="en-US" sz="1800" baseline="30000">
                <a:latin typeface="Verdana" panose="020B0604030504040204" pitchFamily="34" charset="0"/>
              </a:rPr>
              <a:t>-</a:t>
            </a:r>
            <a:r>
              <a:rPr lang="en-US" altLang="en-US" sz="1800">
                <a:latin typeface="Verdana" panose="020B0604030504040204" pitchFamily="34" charset="0"/>
              </a:rPr>
              <a:t>)</a:t>
            </a:r>
          </a:p>
          <a:p>
            <a:r>
              <a:rPr lang="en-US" altLang="en-US" sz="1800">
                <a:latin typeface="Verdana" panose="020B0604030504040204" pitchFamily="34" charset="0"/>
              </a:rPr>
              <a:t>Mobility of the free carriers (µ</a:t>
            </a:r>
            <a:r>
              <a:rPr lang="en-US" altLang="en-US" sz="1800" baseline="-25000">
                <a:latin typeface="Verdana" panose="020B0604030504040204" pitchFamily="34" charset="0"/>
              </a:rPr>
              <a:t>e</a:t>
            </a:r>
            <a:r>
              <a:rPr lang="en-US" altLang="en-US" sz="1800">
                <a:latin typeface="Verdana" panose="020B0604030504040204" pitchFamily="34" charset="0"/>
              </a:rPr>
              <a:t>)</a:t>
            </a:r>
          </a:p>
          <a:p>
            <a:r>
              <a:rPr lang="en-US" altLang="en-US" sz="1800">
                <a:latin typeface="Verdana" panose="020B0604030504040204" pitchFamily="34" charset="0"/>
              </a:rPr>
              <a:t>Concentration of the free carriers (n)</a:t>
            </a:r>
          </a:p>
          <a:p>
            <a:r>
              <a:rPr lang="en-US" altLang="en-US" sz="1800">
                <a:latin typeface="Verdana" panose="020B0604030504040204" pitchFamily="34" charset="0"/>
              </a:rPr>
              <a:t>Conductivity </a:t>
            </a:r>
            <a:r>
              <a:rPr lang="el-GR" altLang="en-US" sz="1800">
                <a:latin typeface="Verdana" panose="020B0604030504040204" pitchFamily="34" charset="0"/>
              </a:rPr>
              <a:t>σ</a:t>
            </a:r>
            <a:r>
              <a:rPr lang="en-US" altLang="en-US" sz="1800">
                <a:latin typeface="Verdana" panose="020B0604030504040204" pitchFamily="34" charset="0"/>
              </a:rPr>
              <a:t> = e</a:t>
            </a:r>
            <a:r>
              <a:rPr lang="en-US" altLang="en-US" sz="1800" baseline="30000">
                <a:latin typeface="Verdana" panose="020B0604030504040204" pitchFamily="34" charset="0"/>
              </a:rPr>
              <a:t>-</a:t>
            </a:r>
            <a:r>
              <a:rPr lang="en-US" altLang="en-US" sz="1800">
                <a:latin typeface="Verdana" panose="020B0604030504040204" pitchFamily="34" charset="0"/>
              </a:rPr>
              <a:t>nµ</a:t>
            </a:r>
            <a:r>
              <a:rPr lang="en-US" altLang="en-US" sz="1800" baseline="-25000">
                <a:latin typeface="Verdana" panose="020B0604030504040204" pitchFamily="34" charset="0"/>
              </a:rPr>
              <a:t>e</a:t>
            </a:r>
            <a:endParaRPr lang="en-US" altLang="en-US" sz="1800">
              <a:latin typeface="Verdana" panose="020B0604030504040204" pitchFamily="34" charset="0"/>
            </a:endParaRPr>
          </a:p>
          <a:p>
            <a:endParaRPr lang="en-US" altLang="en-US" sz="1800">
              <a:latin typeface="Verdana" panose="020B0604030504040204" pitchFamily="34" charset="0"/>
            </a:endParaRP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5A3F0-4E5F-2EE0-6458-313EF6ACCEEA}"/>
              </a:ext>
            </a:extLst>
          </p:cNvPr>
          <p:cNvSpPr>
            <a:spLocks noGrp="1"/>
          </p:cNvSpPr>
          <p:nvPr>
            <p:ph type="title"/>
          </p:nvPr>
        </p:nvSpPr>
        <p:spPr>
          <a:xfrm>
            <a:off x="250825" y="195263"/>
            <a:ext cx="8642350" cy="412750"/>
          </a:xfrm>
        </p:spPr>
        <p:txBody>
          <a:bodyPr>
            <a:normAutofit fontScale="90000"/>
          </a:bodyPr>
          <a:lstStyle/>
          <a:p>
            <a:pPr>
              <a:defRPr/>
            </a:pPr>
            <a:r>
              <a:rPr lang="en-US" dirty="0"/>
              <a:t>Sheer resistivity</a:t>
            </a:r>
            <a:endParaRPr lang="nl-BE" dirty="0"/>
          </a:p>
        </p:txBody>
      </p:sp>
      <p:sp>
        <p:nvSpPr>
          <p:cNvPr id="45059" name="Content Placeholder 2">
            <a:extLst>
              <a:ext uri="{FF2B5EF4-FFF2-40B4-BE49-F238E27FC236}">
                <a16:creationId xmlns:a16="http://schemas.microsoft.com/office/drawing/2014/main" id="{0F33AD95-A99B-BCEF-835E-206464BE6531}"/>
              </a:ext>
            </a:extLst>
          </p:cNvPr>
          <p:cNvSpPr>
            <a:spLocks noGrp="1"/>
          </p:cNvSpPr>
          <p:nvPr>
            <p:ph idx="1"/>
          </p:nvPr>
        </p:nvSpPr>
        <p:spPr>
          <a:xfrm>
            <a:off x="250825" y="627063"/>
            <a:ext cx="8642350" cy="3943350"/>
          </a:xfrm>
        </p:spPr>
        <p:txBody>
          <a:bodyPr/>
          <a:lstStyle/>
          <a:p>
            <a:r>
              <a:rPr lang="en-US" altLang="en-BE" sz="2000">
                <a:latin typeface="Verdana" panose="020B0604030504040204" pitchFamily="34" charset="0"/>
              </a:rPr>
              <a:t>Resistance in solar cell</a:t>
            </a:r>
          </a:p>
          <a:p>
            <a:pPr lvl="1"/>
            <a:r>
              <a:rPr lang="en-US" altLang="en-BE" sz="1600">
                <a:latin typeface="Verdana" panose="020B0604030504040204" pitchFamily="34" charset="0"/>
              </a:rPr>
              <a:t> Voltage losses V</a:t>
            </a:r>
            <a:r>
              <a:rPr lang="en-US" altLang="en-BE" sz="1600" baseline="-25000">
                <a:latin typeface="Verdana" panose="020B0604030504040204" pitchFamily="34" charset="0"/>
              </a:rPr>
              <a:t>loss</a:t>
            </a:r>
            <a:r>
              <a:rPr lang="en-US" altLang="en-BE" sz="1600">
                <a:latin typeface="Verdana" panose="020B0604030504040204" pitchFamily="34" charset="0"/>
              </a:rPr>
              <a:t> = IR</a:t>
            </a:r>
          </a:p>
          <a:p>
            <a:pPr lvl="1"/>
            <a:r>
              <a:rPr lang="en-US" altLang="en-BE" sz="1600">
                <a:latin typeface="Verdana" panose="020B0604030504040204" pitchFamily="34" charset="0"/>
              </a:rPr>
              <a:t> Fill factor losses </a:t>
            </a:r>
            <a:r>
              <a:rPr lang="en-US" altLang="en-BE" sz="1600">
                <a:latin typeface="Verdana" panose="020B0604030504040204" pitchFamily="34" charset="0"/>
                <a:sym typeface="Wingdings" panose="05000000000000000000" pitchFamily="2" charset="2"/>
              </a:rPr>
              <a:t> squareness of the JV curve</a:t>
            </a:r>
            <a:endParaRPr lang="nl-BE" altLang="en-BE" sz="1600">
              <a:latin typeface="Verdana" panose="020B0604030504040204" pitchFamily="34" charset="0"/>
            </a:endParaRPr>
          </a:p>
        </p:txBody>
      </p:sp>
      <p:pic>
        <p:nvPicPr>
          <p:cNvPr id="45060" name="Picture 2">
            <a:extLst>
              <a:ext uri="{FF2B5EF4-FFF2-40B4-BE49-F238E27FC236}">
                <a16:creationId xmlns:a16="http://schemas.microsoft.com/office/drawing/2014/main" id="{EDA2B5CB-6568-D0AC-9AE5-129639819E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9350" y="1951038"/>
            <a:ext cx="3468688" cy="240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BC2A154F-720A-EC29-0BA6-282E6A8E867F}"/>
              </a:ext>
            </a:extLst>
          </p:cNvPr>
          <p:cNvSpPr/>
          <p:nvPr/>
        </p:nvSpPr>
        <p:spPr>
          <a:xfrm>
            <a:off x="2700338" y="2284413"/>
            <a:ext cx="2735262" cy="1871662"/>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B76A7-70B2-054E-83E5-F1163A34EB54}"/>
              </a:ext>
            </a:extLst>
          </p:cNvPr>
          <p:cNvSpPr>
            <a:spLocks noGrp="1"/>
          </p:cNvSpPr>
          <p:nvPr>
            <p:ph type="title"/>
          </p:nvPr>
        </p:nvSpPr>
        <p:spPr>
          <a:xfrm>
            <a:off x="250825" y="195263"/>
            <a:ext cx="8642350" cy="412750"/>
          </a:xfrm>
        </p:spPr>
        <p:txBody>
          <a:bodyPr>
            <a:normAutofit fontScale="90000"/>
          </a:bodyPr>
          <a:lstStyle/>
          <a:p>
            <a:pPr>
              <a:defRPr/>
            </a:pPr>
            <a:r>
              <a:rPr lang="en-US" dirty="0"/>
              <a:t>Sheet resistivity</a:t>
            </a:r>
            <a:endParaRPr lang="en-GB" dirty="0"/>
          </a:p>
        </p:txBody>
      </p:sp>
      <p:pic>
        <p:nvPicPr>
          <p:cNvPr id="46083" name="Content Placeholder 6">
            <a:extLst>
              <a:ext uri="{FF2B5EF4-FFF2-40B4-BE49-F238E27FC236}">
                <a16:creationId xmlns:a16="http://schemas.microsoft.com/office/drawing/2014/main" id="{DE2A21DC-53E0-26C4-E293-0A701519A04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92500" y="195263"/>
            <a:ext cx="3232150" cy="3149600"/>
          </a:xfrm>
        </p:spPr>
      </p:pic>
      <p:pic>
        <p:nvPicPr>
          <p:cNvPr id="46084" name="Picture 2">
            <a:extLst>
              <a:ext uri="{FF2B5EF4-FFF2-40B4-BE49-F238E27FC236}">
                <a16:creationId xmlns:a16="http://schemas.microsoft.com/office/drawing/2014/main" id="{CBEBAD4F-6337-0AD1-E00E-6138847FC4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6000" y="3148013"/>
            <a:ext cx="6697663" cy="143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5" name="TextBox 5">
            <a:extLst>
              <a:ext uri="{FF2B5EF4-FFF2-40B4-BE49-F238E27FC236}">
                <a16:creationId xmlns:a16="http://schemas.microsoft.com/office/drawing/2014/main" id="{4ED23EE7-C92F-28A6-3141-57A49B719DD5}"/>
              </a:ext>
            </a:extLst>
          </p:cNvPr>
          <p:cNvSpPr txBox="1">
            <a:spLocks noChangeArrowheads="1"/>
          </p:cNvSpPr>
          <p:nvPr/>
        </p:nvSpPr>
        <p:spPr bwMode="auto">
          <a:xfrm>
            <a:off x="809625" y="4686300"/>
            <a:ext cx="711041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100">
                <a:latin typeface="Verdana" panose="020B0604030504040204" pitchFamily="34" charset="0"/>
              </a:rPr>
              <a:t>https://www.vonardenne.biz/en/company/press-events/industrial-tcos-for-shj-solar-cells/</a:t>
            </a: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990D9-CE39-0B36-2AEA-3940FCF86C40}"/>
              </a:ext>
            </a:extLst>
          </p:cNvPr>
          <p:cNvSpPr>
            <a:spLocks noGrp="1"/>
          </p:cNvSpPr>
          <p:nvPr>
            <p:ph type="title"/>
          </p:nvPr>
        </p:nvSpPr>
        <p:spPr>
          <a:xfrm>
            <a:off x="250825" y="195263"/>
            <a:ext cx="8642350" cy="412750"/>
          </a:xfrm>
        </p:spPr>
        <p:txBody>
          <a:bodyPr>
            <a:normAutofit fontScale="90000"/>
          </a:bodyPr>
          <a:lstStyle/>
          <a:p>
            <a:pPr>
              <a:defRPr/>
            </a:pPr>
            <a:r>
              <a:rPr lang="en-US" dirty="0"/>
              <a:t>Transparency</a:t>
            </a:r>
            <a:endParaRPr lang="en-GB" dirty="0"/>
          </a:p>
        </p:txBody>
      </p:sp>
      <p:sp>
        <p:nvSpPr>
          <p:cNvPr id="47107" name="TextBox 5">
            <a:extLst>
              <a:ext uri="{FF2B5EF4-FFF2-40B4-BE49-F238E27FC236}">
                <a16:creationId xmlns:a16="http://schemas.microsoft.com/office/drawing/2014/main" id="{23DD5F4B-7135-B371-6569-D65CDD361CFA}"/>
              </a:ext>
            </a:extLst>
          </p:cNvPr>
          <p:cNvSpPr txBox="1">
            <a:spLocks noChangeArrowheads="1"/>
          </p:cNvSpPr>
          <p:nvPr/>
        </p:nvSpPr>
        <p:spPr bwMode="auto">
          <a:xfrm>
            <a:off x="260350" y="700088"/>
            <a:ext cx="84963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Free carriers tend to absorb light</a:t>
            </a:r>
          </a:p>
          <a:p>
            <a:pPr>
              <a:spcBef>
                <a:spcPct val="0"/>
              </a:spcBef>
              <a:buFontTx/>
              <a:buNone/>
            </a:pPr>
            <a:r>
              <a:rPr lang="en-US" altLang="en-US" sz="2000">
                <a:latin typeface="Verdana" panose="020B0604030504040204" pitchFamily="34" charset="0"/>
                <a:sym typeface="Wingdings" panose="05000000000000000000" pitchFamily="2" charset="2"/>
              </a:rPr>
              <a:t> </a:t>
            </a:r>
            <a:r>
              <a:rPr lang="en-US" altLang="en-US" sz="2000">
                <a:latin typeface="Verdana" panose="020B0604030504040204" pitchFamily="34" charset="0"/>
              </a:rPr>
              <a:t>low concentration of carriers and high mobility </a:t>
            </a:r>
            <a:endParaRPr lang="en-GB" altLang="en-US" sz="2000">
              <a:latin typeface="Verdana" panose="020B0604030504040204" pitchFamily="34" charset="0"/>
            </a:endParaRPr>
          </a:p>
        </p:txBody>
      </p:sp>
      <p:pic>
        <p:nvPicPr>
          <p:cNvPr id="47108" name="Picture 4">
            <a:extLst>
              <a:ext uri="{FF2B5EF4-FFF2-40B4-BE49-F238E27FC236}">
                <a16:creationId xmlns:a16="http://schemas.microsoft.com/office/drawing/2014/main" id="{D9391DE2-6AAA-DC4E-C0A6-D96B318AD5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500" y="1498600"/>
            <a:ext cx="4032250" cy="302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5">
            <a:extLst>
              <a:ext uri="{FF2B5EF4-FFF2-40B4-BE49-F238E27FC236}">
                <a16:creationId xmlns:a16="http://schemas.microsoft.com/office/drawing/2014/main" id="{10F0EB57-C7A0-E3CC-DA11-DA1BBCF718B0}"/>
              </a:ext>
            </a:extLst>
          </p:cNvPr>
          <p:cNvGrpSpPr>
            <a:grpSpLocks/>
          </p:cNvGrpSpPr>
          <p:nvPr/>
        </p:nvGrpSpPr>
        <p:grpSpPr bwMode="auto">
          <a:xfrm>
            <a:off x="2916238" y="1995488"/>
            <a:ext cx="5781675" cy="1016000"/>
            <a:chOff x="2916238" y="1995488"/>
            <a:chExt cx="5781675" cy="1015663"/>
          </a:xfrm>
        </p:grpSpPr>
        <p:sp>
          <p:nvSpPr>
            <p:cNvPr id="47110" name="TextBox 6">
              <a:extLst>
                <a:ext uri="{FF2B5EF4-FFF2-40B4-BE49-F238E27FC236}">
                  <a16:creationId xmlns:a16="http://schemas.microsoft.com/office/drawing/2014/main" id="{E30DCB8F-45C1-5891-41FB-1D521698ABA0}"/>
                </a:ext>
              </a:extLst>
            </p:cNvPr>
            <p:cNvSpPr txBox="1">
              <a:spLocks noChangeArrowheads="1"/>
            </p:cNvSpPr>
            <p:nvPr/>
          </p:nvSpPr>
          <p:spPr bwMode="auto">
            <a:xfrm>
              <a:off x="4665663" y="1995488"/>
              <a:ext cx="40322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More Al, more free carriers, less transparent</a:t>
              </a:r>
            </a:p>
            <a:p>
              <a:pPr>
                <a:spcBef>
                  <a:spcPct val="0"/>
                </a:spcBef>
                <a:buFontTx/>
                <a:buNone/>
              </a:pPr>
              <a:r>
                <a:rPr lang="en-US" altLang="en-US" sz="2000">
                  <a:latin typeface="Verdana" panose="020B0604030504040204" pitchFamily="34" charset="0"/>
                  <a:sym typeface="Wingdings" panose="05000000000000000000" pitchFamily="2" charset="2"/>
                </a:rPr>
                <a:t> Losses of incoming light</a:t>
              </a:r>
              <a:endParaRPr lang="en-US" altLang="en-US" sz="2000">
                <a:latin typeface="Verdana" panose="020B0604030504040204" pitchFamily="34" charset="0"/>
              </a:endParaRPr>
            </a:p>
          </p:txBody>
        </p:sp>
        <p:cxnSp>
          <p:nvCxnSpPr>
            <p:cNvPr id="8" name="Straight Arrow Connector 7">
              <a:extLst>
                <a:ext uri="{FF2B5EF4-FFF2-40B4-BE49-F238E27FC236}">
                  <a16:creationId xmlns:a16="http://schemas.microsoft.com/office/drawing/2014/main" id="{52E7005D-FCB5-C2B5-C473-73CC25EFCC3A}"/>
                </a:ext>
              </a:extLst>
            </p:cNvPr>
            <p:cNvCxnSpPr/>
            <p:nvPr/>
          </p:nvCxnSpPr>
          <p:spPr>
            <a:xfrm flipH="1">
              <a:off x="2916238" y="2427145"/>
              <a:ext cx="863600" cy="5824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A4011E21-1DEF-6B29-8DA9-47C448EABB92}"/>
              </a:ext>
            </a:extLst>
          </p:cNvPr>
          <p:cNvSpPr>
            <a:spLocks noGrp="1"/>
          </p:cNvSpPr>
          <p:nvPr>
            <p:ph type="title"/>
          </p:nvPr>
        </p:nvSpPr>
        <p:spPr>
          <a:xfrm>
            <a:off x="250825" y="195263"/>
            <a:ext cx="8642350" cy="412750"/>
          </a:xfrm>
        </p:spPr>
        <p:txBody>
          <a:bodyPr>
            <a:normAutofit fontScale="90000"/>
          </a:bodyPr>
          <a:lstStyle/>
          <a:p>
            <a:pPr>
              <a:defRPr/>
            </a:pPr>
            <a:r>
              <a:rPr lang="nl-NL" dirty="0"/>
              <a:t>Optical </a:t>
            </a:r>
            <a:r>
              <a:rPr lang="nl-NL" dirty="0" err="1"/>
              <a:t>losses</a:t>
            </a:r>
            <a:endParaRPr lang="nl-NL" dirty="0"/>
          </a:p>
        </p:txBody>
      </p:sp>
      <p:sp>
        <p:nvSpPr>
          <p:cNvPr id="4" name="Rectangle 3">
            <a:extLst>
              <a:ext uri="{FF2B5EF4-FFF2-40B4-BE49-F238E27FC236}">
                <a16:creationId xmlns:a16="http://schemas.microsoft.com/office/drawing/2014/main" id="{9CB41EA4-3E7F-946A-5211-5435CBE4E3C5}"/>
              </a:ext>
            </a:extLst>
          </p:cNvPr>
          <p:cNvSpPr/>
          <p:nvPr/>
        </p:nvSpPr>
        <p:spPr>
          <a:xfrm>
            <a:off x="855663" y="77152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5" name="Rectangle 4">
            <a:extLst>
              <a:ext uri="{FF2B5EF4-FFF2-40B4-BE49-F238E27FC236}">
                <a16:creationId xmlns:a16="http://schemas.microsoft.com/office/drawing/2014/main" id="{584A2DA8-0CB4-F99F-F3D8-EEAC0D4FF85E}"/>
              </a:ext>
            </a:extLst>
          </p:cNvPr>
          <p:cNvSpPr/>
          <p:nvPr/>
        </p:nvSpPr>
        <p:spPr>
          <a:xfrm>
            <a:off x="855663" y="1898650"/>
            <a:ext cx="2736850" cy="35877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13" name="Rectangle 12">
            <a:extLst>
              <a:ext uri="{FF2B5EF4-FFF2-40B4-BE49-F238E27FC236}">
                <a16:creationId xmlns:a16="http://schemas.microsoft.com/office/drawing/2014/main" id="{A0AAB50F-F9D1-FDBB-089F-7A6F524976BE}"/>
              </a:ext>
            </a:extLst>
          </p:cNvPr>
          <p:cNvSpPr/>
          <p:nvPr/>
        </p:nvSpPr>
        <p:spPr>
          <a:xfrm>
            <a:off x="855663" y="2257425"/>
            <a:ext cx="2736850" cy="16573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200 - 400 nm</a:t>
            </a:r>
            <a:endParaRPr lang="en-GB" sz="1800" dirty="0"/>
          </a:p>
        </p:txBody>
      </p:sp>
      <p:sp>
        <p:nvSpPr>
          <p:cNvPr id="14" name="Rectangle 13">
            <a:extLst>
              <a:ext uri="{FF2B5EF4-FFF2-40B4-BE49-F238E27FC236}">
                <a16:creationId xmlns:a16="http://schemas.microsoft.com/office/drawing/2014/main" id="{8D84D202-DCAF-BA57-1AF8-03E555264822}"/>
              </a:ext>
            </a:extLst>
          </p:cNvPr>
          <p:cNvSpPr/>
          <p:nvPr/>
        </p:nvSpPr>
        <p:spPr>
          <a:xfrm>
            <a:off x="855663" y="3914775"/>
            <a:ext cx="27368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5" name="Rectangle 14">
            <a:extLst>
              <a:ext uri="{FF2B5EF4-FFF2-40B4-BE49-F238E27FC236}">
                <a16:creationId xmlns:a16="http://schemas.microsoft.com/office/drawing/2014/main" id="{0E01732C-8A01-720D-9948-5B1973C94E06}"/>
              </a:ext>
            </a:extLst>
          </p:cNvPr>
          <p:cNvSpPr/>
          <p:nvPr/>
        </p:nvSpPr>
        <p:spPr>
          <a:xfrm>
            <a:off x="855663" y="4275138"/>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6" name="Rectangle 15">
            <a:extLst>
              <a:ext uri="{FF2B5EF4-FFF2-40B4-BE49-F238E27FC236}">
                <a16:creationId xmlns:a16="http://schemas.microsoft.com/office/drawing/2014/main" id="{09C8377D-3448-93D1-E580-25823CFDB179}"/>
              </a:ext>
            </a:extLst>
          </p:cNvPr>
          <p:cNvSpPr/>
          <p:nvPr/>
        </p:nvSpPr>
        <p:spPr>
          <a:xfrm>
            <a:off x="4716463" y="4275138"/>
            <a:ext cx="2951162"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17" name="Rectangle 16">
            <a:extLst>
              <a:ext uri="{FF2B5EF4-FFF2-40B4-BE49-F238E27FC236}">
                <a16:creationId xmlns:a16="http://schemas.microsoft.com/office/drawing/2014/main" id="{889A089D-659A-F728-CEA2-8C60BEFC19CD}"/>
              </a:ext>
            </a:extLst>
          </p:cNvPr>
          <p:cNvSpPr/>
          <p:nvPr/>
        </p:nvSpPr>
        <p:spPr>
          <a:xfrm>
            <a:off x="4716463" y="3986213"/>
            <a:ext cx="2951162"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18" name="Rectangle 17">
            <a:extLst>
              <a:ext uri="{FF2B5EF4-FFF2-40B4-BE49-F238E27FC236}">
                <a16:creationId xmlns:a16="http://schemas.microsoft.com/office/drawing/2014/main" id="{4CCD7619-C704-546E-EACF-83570CAA46DF}"/>
              </a:ext>
            </a:extLst>
          </p:cNvPr>
          <p:cNvSpPr/>
          <p:nvPr/>
        </p:nvSpPr>
        <p:spPr>
          <a:xfrm>
            <a:off x="4716463" y="1917700"/>
            <a:ext cx="2735262" cy="206851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Cu(</a:t>
            </a:r>
            <a:r>
              <a:rPr lang="en-US" sz="1800" dirty="0" err="1"/>
              <a:t>In,Ga</a:t>
            </a:r>
            <a:r>
              <a:rPr lang="en-US" sz="1800" dirty="0"/>
              <a:t>)Se2 (absorber layer)</a:t>
            </a:r>
          </a:p>
          <a:p>
            <a:pPr algn="ctr">
              <a:defRPr/>
            </a:pPr>
            <a:r>
              <a:rPr lang="en-US" sz="1800" dirty="0"/>
              <a:t>2-3 µm</a:t>
            </a:r>
            <a:endParaRPr lang="en-GB" sz="1800" dirty="0"/>
          </a:p>
        </p:txBody>
      </p:sp>
      <p:sp>
        <p:nvSpPr>
          <p:cNvPr id="19" name="Rectangle 18">
            <a:extLst>
              <a:ext uri="{FF2B5EF4-FFF2-40B4-BE49-F238E27FC236}">
                <a16:creationId xmlns:a16="http://schemas.microsoft.com/office/drawing/2014/main" id="{7804B387-4948-6BA6-DB4A-2067EE82FF9B}"/>
              </a:ext>
            </a:extLst>
          </p:cNvPr>
          <p:cNvSpPr/>
          <p:nvPr/>
        </p:nvSpPr>
        <p:spPr>
          <a:xfrm>
            <a:off x="4716463" y="1609725"/>
            <a:ext cx="2735262" cy="360363"/>
          </a:xfrm>
          <a:prstGeom prst="rect">
            <a:avLst/>
          </a:prstGeom>
          <a:solidFill>
            <a:schemeClr val="accent6">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6">
                    <a:lumMod val="75000"/>
                  </a:schemeClr>
                </a:solidFill>
              </a:rPr>
              <a:t>n-type </a:t>
            </a:r>
            <a:r>
              <a:rPr lang="en-US" sz="1800" dirty="0" err="1">
                <a:solidFill>
                  <a:schemeClr val="accent6">
                    <a:lumMod val="75000"/>
                  </a:schemeClr>
                </a:solidFill>
              </a:rPr>
              <a:t>CdS</a:t>
            </a:r>
            <a:endParaRPr lang="en-GB" sz="1800" dirty="0">
              <a:solidFill>
                <a:schemeClr val="accent6">
                  <a:lumMod val="75000"/>
                </a:schemeClr>
              </a:solidFill>
            </a:endParaRPr>
          </a:p>
        </p:txBody>
      </p:sp>
      <p:sp>
        <p:nvSpPr>
          <p:cNvPr id="20" name="Rectangle 19">
            <a:extLst>
              <a:ext uri="{FF2B5EF4-FFF2-40B4-BE49-F238E27FC236}">
                <a16:creationId xmlns:a16="http://schemas.microsoft.com/office/drawing/2014/main" id="{20FCFE6C-9ACF-FEF3-30F8-04217514A4F6}"/>
              </a:ext>
            </a:extLst>
          </p:cNvPr>
          <p:cNvSpPr/>
          <p:nvPr/>
        </p:nvSpPr>
        <p:spPr>
          <a:xfrm>
            <a:off x="855663" y="115887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21" name="Rectangle 20">
            <a:extLst>
              <a:ext uri="{FF2B5EF4-FFF2-40B4-BE49-F238E27FC236}">
                <a16:creationId xmlns:a16="http://schemas.microsoft.com/office/drawing/2014/main" id="{8F845710-93C6-C649-D926-74D61B8B0695}"/>
              </a:ext>
            </a:extLst>
          </p:cNvPr>
          <p:cNvSpPr/>
          <p:nvPr/>
        </p:nvSpPr>
        <p:spPr>
          <a:xfrm>
            <a:off x="4716463" y="83661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cxnSp>
        <p:nvCxnSpPr>
          <p:cNvPr id="23" name="Straight Arrow Connector 22">
            <a:extLst>
              <a:ext uri="{FF2B5EF4-FFF2-40B4-BE49-F238E27FC236}">
                <a16:creationId xmlns:a16="http://schemas.microsoft.com/office/drawing/2014/main" id="{D92375D6-659E-D5F5-920F-E89E076B9058}"/>
              </a:ext>
            </a:extLst>
          </p:cNvPr>
          <p:cNvCxnSpPr>
            <a:cxnSpLocks/>
          </p:cNvCxnSpPr>
          <p:nvPr/>
        </p:nvCxnSpPr>
        <p:spPr>
          <a:xfrm>
            <a:off x="250825" y="3003550"/>
            <a:ext cx="576263" cy="0"/>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cxnSp>
        <p:nvCxnSpPr>
          <p:cNvPr id="24" name="Straight Arrow Connector 23">
            <a:extLst>
              <a:ext uri="{FF2B5EF4-FFF2-40B4-BE49-F238E27FC236}">
                <a16:creationId xmlns:a16="http://schemas.microsoft.com/office/drawing/2014/main" id="{F410BF58-73F1-3B32-2A0B-2900BEAE4D7D}"/>
              </a:ext>
            </a:extLst>
          </p:cNvPr>
          <p:cNvCxnSpPr>
            <a:cxnSpLocks/>
          </p:cNvCxnSpPr>
          <p:nvPr/>
        </p:nvCxnSpPr>
        <p:spPr>
          <a:xfrm flipH="1">
            <a:off x="7740650" y="2859088"/>
            <a:ext cx="855663" cy="0"/>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sp>
        <p:nvSpPr>
          <p:cNvPr id="3" name="Rectangle 2">
            <a:extLst>
              <a:ext uri="{FF2B5EF4-FFF2-40B4-BE49-F238E27FC236}">
                <a16:creationId xmlns:a16="http://schemas.microsoft.com/office/drawing/2014/main" id="{39F9FAC8-C5A5-0EAF-EA0F-0DA73296F3BF}"/>
              </a:ext>
            </a:extLst>
          </p:cNvPr>
          <p:cNvSpPr/>
          <p:nvPr/>
        </p:nvSpPr>
        <p:spPr>
          <a:xfrm>
            <a:off x="5508625" y="3086100"/>
            <a:ext cx="1150938" cy="36036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500 nm</a:t>
            </a:r>
            <a:endParaRPr lang="en-GB" sz="1800"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EC7EC585-6B3F-AA75-C3EC-DCFE2A6EBEE9}"/>
              </a:ext>
            </a:extLst>
          </p:cNvPr>
          <p:cNvGrpSpPr>
            <a:grpSpLocks/>
          </p:cNvGrpSpPr>
          <p:nvPr/>
        </p:nvGrpSpPr>
        <p:grpSpPr bwMode="auto">
          <a:xfrm>
            <a:off x="4787900" y="1589088"/>
            <a:ext cx="4362450" cy="2490787"/>
            <a:chOff x="4787900" y="1589088"/>
            <a:chExt cx="4362450" cy="2490787"/>
          </a:xfrm>
        </p:grpSpPr>
        <p:sp>
          <p:nvSpPr>
            <p:cNvPr id="2" name="Rectangle 1">
              <a:extLst>
                <a:ext uri="{FF2B5EF4-FFF2-40B4-BE49-F238E27FC236}">
                  <a16:creationId xmlns:a16="http://schemas.microsoft.com/office/drawing/2014/main" id="{E168D448-22ED-B27F-2BCB-3F6D9F5A16A8}"/>
                </a:ext>
              </a:extLst>
            </p:cNvPr>
            <p:cNvSpPr/>
            <p:nvPr/>
          </p:nvSpPr>
          <p:spPr>
            <a:xfrm>
              <a:off x="4787900" y="1589088"/>
              <a:ext cx="2952750" cy="2490787"/>
            </a:xfrm>
            <a:prstGeom prst="rect">
              <a:avLst/>
            </a:prstGeom>
            <a:solidFill>
              <a:schemeClr val="accent1">
                <a:lumMod val="40000"/>
                <a:lumOff val="6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cxnSp>
          <p:nvCxnSpPr>
            <p:cNvPr id="19" name="Straight Arrow Connector 18">
              <a:extLst>
                <a:ext uri="{FF2B5EF4-FFF2-40B4-BE49-F238E27FC236}">
                  <a16:creationId xmlns:a16="http://schemas.microsoft.com/office/drawing/2014/main" id="{23F9510D-AE00-6B55-D3A2-750F7CCC3FFA}"/>
                </a:ext>
              </a:extLst>
            </p:cNvPr>
            <p:cNvCxnSpPr/>
            <p:nvPr/>
          </p:nvCxnSpPr>
          <p:spPr>
            <a:xfrm>
              <a:off x="7885113" y="1589088"/>
              <a:ext cx="0" cy="2490787"/>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49168" name="TextBox 19">
              <a:extLst>
                <a:ext uri="{FF2B5EF4-FFF2-40B4-BE49-F238E27FC236}">
                  <a16:creationId xmlns:a16="http://schemas.microsoft.com/office/drawing/2014/main" id="{6C54D6D9-6641-E061-9B92-F5562FCE68F7}"/>
                </a:ext>
              </a:extLst>
            </p:cNvPr>
            <p:cNvSpPr txBox="1">
              <a:spLocks noChangeArrowheads="1"/>
            </p:cNvSpPr>
            <p:nvPr/>
          </p:nvSpPr>
          <p:spPr bwMode="auto">
            <a:xfrm>
              <a:off x="7885113" y="2573338"/>
              <a:ext cx="1265237"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2 µm</a:t>
              </a:r>
              <a:endParaRPr lang="en-GB" altLang="en-US" sz="2800">
                <a:latin typeface="Verdana" panose="020B0604030504040204" pitchFamily="34" charset="0"/>
              </a:endParaRPr>
            </a:p>
          </p:txBody>
        </p:sp>
      </p:grpSp>
      <p:sp>
        <p:nvSpPr>
          <p:cNvPr id="49155" name="Tijdelijke aanduiding voor inhoud 7">
            <a:extLst>
              <a:ext uri="{FF2B5EF4-FFF2-40B4-BE49-F238E27FC236}">
                <a16:creationId xmlns:a16="http://schemas.microsoft.com/office/drawing/2014/main" id="{B45837FE-A0FD-0AF1-C256-12C8F21C8632}"/>
              </a:ext>
            </a:extLst>
          </p:cNvPr>
          <p:cNvSpPr>
            <a:spLocks noGrp="1"/>
          </p:cNvSpPr>
          <p:nvPr>
            <p:ph idx="1"/>
          </p:nvPr>
        </p:nvSpPr>
        <p:spPr>
          <a:xfrm>
            <a:off x="280988" y="628650"/>
            <a:ext cx="8642350" cy="3943350"/>
          </a:xfrm>
        </p:spPr>
        <p:txBody>
          <a:bodyPr/>
          <a:lstStyle/>
          <a:p>
            <a:r>
              <a:rPr lang="nl-NL" altLang="en-US" sz="1800">
                <a:latin typeface="Verdana" panose="020B0604030504040204" pitchFamily="34" charset="0"/>
              </a:rPr>
              <a:t>How much light is absorbed, depends on the thickness of the layer</a:t>
            </a:r>
          </a:p>
          <a:p>
            <a:endParaRPr lang="nl-NL" altLang="en-US" sz="1800">
              <a:latin typeface="Verdana" panose="020B0604030504040204" pitchFamily="34" charset="0"/>
            </a:endParaRPr>
          </a:p>
          <a:p>
            <a:r>
              <a:rPr lang="nl-NL" altLang="en-US" sz="1800">
                <a:latin typeface="Verdana" panose="020B0604030504040204" pitchFamily="34" charset="0"/>
              </a:rPr>
              <a:t>For CIGS:</a:t>
            </a:r>
          </a:p>
        </p:txBody>
      </p:sp>
      <p:sp>
        <p:nvSpPr>
          <p:cNvPr id="7" name="Titel 6">
            <a:extLst>
              <a:ext uri="{FF2B5EF4-FFF2-40B4-BE49-F238E27FC236}">
                <a16:creationId xmlns:a16="http://schemas.microsoft.com/office/drawing/2014/main" id="{54372611-2565-A5CF-4818-2EB9B325EECA}"/>
              </a:ext>
            </a:extLst>
          </p:cNvPr>
          <p:cNvSpPr>
            <a:spLocks noGrp="1"/>
          </p:cNvSpPr>
          <p:nvPr>
            <p:ph type="title"/>
          </p:nvPr>
        </p:nvSpPr>
        <p:spPr>
          <a:xfrm>
            <a:off x="250825" y="195263"/>
            <a:ext cx="8642350" cy="412750"/>
          </a:xfrm>
        </p:spPr>
        <p:txBody>
          <a:bodyPr>
            <a:normAutofit fontScale="90000"/>
          </a:bodyPr>
          <a:lstStyle/>
          <a:p>
            <a:pPr>
              <a:defRPr/>
            </a:pPr>
            <a:r>
              <a:rPr lang="nl-NL" dirty="0" err="1"/>
              <a:t>Absorption</a:t>
            </a:r>
            <a:endParaRPr lang="nl-NL" dirty="0"/>
          </a:p>
        </p:txBody>
      </p:sp>
      <p:pic>
        <p:nvPicPr>
          <p:cNvPr id="49157" name="Picture 3">
            <a:extLst>
              <a:ext uri="{FF2B5EF4-FFF2-40B4-BE49-F238E27FC236}">
                <a16:creationId xmlns:a16="http://schemas.microsoft.com/office/drawing/2014/main" id="{87400796-8B93-2BED-3762-9B9BF737DC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463" y="1354138"/>
            <a:ext cx="4305300" cy="328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2">
            <a:extLst>
              <a:ext uri="{FF2B5EF4-FFF2-40B4-BE49-F238E27FC236}">
                <a16:creationId xmlns:a16="http://schemas.microsoft.com/office/drawing/2014/main" id="{61DA664B-CF63-F7F5-44F9-D996E7F8E694}"/>
              </a:ext>
            </a:extLst>
          </p:cNvPr>
          <p:cNvGrpSpPr>
            <a:grpSpLocks/>
          </p:cNvGrpSpPr>
          <p:nvPr/>
        </p:nvGrpSpPr>
        <p:grpSpPr bwMode="auto">
          <a:xfrm>
            <a:off x="5165725" y="1630363"/>
            <a:ext cx="2214563" cy="2670175"/>
            <a:chOff x="5165725" y="1630363"/>
            <a:chExt cx="2214563" cy="2670175"/>
          </a:xfrm>
        </p:grpSpPr>
        <p:cxnSp>
          <p:nvCxnSpPr>
            <p:cNvPr id="4" name="Straight Arrow Connector 3">
              <a:extLst>
                <a:ext uri="{FF2B5EF4-FFF2-40B4-BE49-F238E27FC236}">
                  <a16:creationId xmlns:a16="http://schemas.microsoft.com/office/drawing/2014/main" id="{177A4896-A0BF-7017-E1AD-E55456EDED2F}"/>
                </a:ext>
              </a:extLst>
            </p:cNvPr>
            <p:cNvCxnSpPr/>
            <p:nvPr/>
          </p:nvCxnSpPr>
          <p:spPr>
            <a:xfrm>
              <a:off x="5165725" y="1630363"/>
              <a:ext cx="0" cy="865187"/>
            </a:xfrm>
            <a:prstGeom prst="straightConnector1">
              <a:avLst/>
            </a:prstGeom>
            <a:ln w="63500">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B91B5BB3-2459-09B9-C252-E1861F26DE27}"/>
                </a:ext>
              </a:extLst>
            </p:cNvPr>
            <p:cNvCxnSpPr>
              <a:cxnSpLocks/>
            </p:cNvCxnSpPr>
            <p:nvPr/>
          </p:nvCxnSpPr>
          <p:spPr>
            <a:xfrm>
              <a:off x="5651500" y="1630363"/>
              <a:ext cx="0" cy="1152525"/>
            </a:xfrm>
            <a:prstGeom prst="straightConnector1">
              <a:avLst/>
            </a:prstGeom>
            <a:ln w="635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CD162A98-9450-BE2D-E5C6-6DB279C6B300}"/>
                </a:ext>
              </a:extLst>
            </p:cNvPr>
            <p:cNvCxnSpPr>
              <a:cxnSpLocks/>
            </p:cNvCxnSpPr>
            <p:nvPr/>
          </p:nvCxnSpPr>
          <p:spPr>
            <a:xfrm>
              <a:off x="6084888" y="1636713"/>
              <a:ext cx="0" cy="1506537"/>
            </a:xfrm>
            <a:prstGeom prst="straightConnector1">
              <a:avLst/>
            </a:prstGeom>
            <a:ln w="63500">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31566AEA-6AA0-1325-D418-1E157A999F7C}"/>
                </a:ext>
              </a:extLst>
            </p:cNvPr>
            <p:cNvCxnSpPr>
              <a:cxnSpLocks/>
            </p:cNvCxnSpPr>
            <p:nvPr/>
          </p:nvCxnSpPr>
          <p:spPr>
            <a:xfrm>
              <a:off x="6516688" y="1630363"/>
              <a:ext cx="0" cy="1944687"/>
            </a:xfrm>
            <a:prstGeom prst="straightConnector1">
              <a:avLst/>
            </a:prstGeom>
            <a:ln w="635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C316F71D-4C4D-EFC2-CBC4-D7D3677BAAE2}"/>
                </a:ext>
              </a:extLst>
            </p:cNvPr>
            <p:cNvCxnSpPr>
              <a:cxnSpLocks/>
            </p:cNvCxnSpPr>
            <p:nvPr/>
          </p:nvCxnSpPr>
          <p:spPr>
            <a:xfrm>
              <a:off x="6948488" y="1630363"/>
              <a:ext cx="0" cy="2449512"/>
            </a:xfrm>
            <a:prstGeom prst="straightConnector1">
              <a:avLst/>
            </a:prstGeom>
            <a:ln w="63500">
              <a:solidFill>
                <a:srgbClr val="FFC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EDC8EB40-A9A3-317C-3484-BF44AFEBA8A4}"/>
                </a:ext>
              </a:extLst>
            </p:cNvPr>
            <p:cNvCxnSpPr>
              <a:cxnSpLocks/>
            </p:cNvCxnSpPr>
            <p:nvPr/>
          </p:nvCxnSpPr>
          <p:spPr>
            <a:xfrm>
              <a:off x="7380288" y="1651000"/>
              <a:ext cx="0" cy="2649538"/>
            </a:xfrm>
            <a:prstGeom prst="straightConnector1">
              <a:avLst/>
            </a:prstGeom>
            <a:ln w="635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pic>
        <p:nvPicPr>
          <p:cNvPr id="49159" name="Picture 6">
            <a:extLst>
              <a:ext uri="{FF2B5EF4-FFF2-40B4-BE49-F238E27FC236}">
                <a16:creationId xmlns:a16="http://schemas.microsoft.com/office/drawing/2014/main" id="{DDD04895-EF89-CBA0-1CE4-726C76D8AD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13" y="971550"/>
            <a:ext cx="153670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8F15E09F-1A08-28B7-34F5-46F35863D2FE}"/>
              </a:ext>
            </a:extLst>
          </p:cNvPr>
          <p:cNvSpPr>
            <a:spLocks noGrp="1"/>
          </p:cNvSpPr>
          <p:nvPr>
            <p:ph type="title"/>
          </p:nvPr>
        </p:nvSpPr>
        <p:spPr>
          <a:xfrm>
            <a:off x="250825" y="174625"/>
            <a:ext cx="8642350" cy="412750"/>
          </a:xfrm>
        </p:spPr>
        <p:txBody>
          <a:bodyPr>
            <a:normAutofit fontScale="90000"/>
          </a:bodyPr>
          <a:lstStyle/>
          <a:p>
            <a:pPr>
              <a:defRPr/>
            </a:pPr>
            <a:r>
              <a:rPr lang="nl-NL" dirty="0" err="1"/>
              <a:t>Absorption</a:t>
            </a:r>
            <a:endParaRPr lang="nl-NL" dirty="0"/>
          </a:p>
        </p:txBody>
      </p:sp>
      <p:pic>
        <p:nvPicPr>
          <p:cNvPr id="50179" name="Picture 3">
            <a:extLst>
              <a:ext uri="{FF2B5EF4-FFF2-40B4-BE49-F238E27FC236}">
                <a16:creationId xmlns:a16="http://schemas.microsoft.com/office/drawing/2014/main" id="{85687A59-B9EC-9F05-107E-16004B80B5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463" y="1354138"/>
            <a:ext cx="4305300" cy="328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6691FDA9-69D5-E707-EA9C-4DDD2D5FE0CD}"/>
              </a:ext>
            </a:extLst>
          </p:cNvPr>
          <p:cNvSpPr/>
          <p:nvPr/>
        </p:nvSpPr>
        <p:spPr>
          <a:xfrm>
            <a:off x="4787900" y="1589088"/>
            <a:ext cx="2952750" cy="1270000"/>
          </a:xfrm>
          <a:prstGeom prst="rect">
            <a:avLst/>
          </a:prstGeom>
          <a:solidFill>
            <a:schemeClr val="accent1">
              <a:lumMod val="40000"/>
              <a:lumOff val="6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cxnSp>
        <p:nvCxnSpPr>
          <p:cNvPr id="4" name="Straight Arrow Connector 3">
            <a:extLst>
              <a:ext uri="{FF2B5EF4-FFF2-40B4-BE49-F238E27FC236}">
                <a16:creationId xmlns:a16="http://schemas.microsoft.com/office/drawing/2014/main" id="{01CA1523-3025-F32B-5D85-9D579944320A}"/>
              </a:ext>
            </a:extLst>
          </p:cNvPr>
          <p:cNvCxnSpPr/>
          <p:nvPr/>
        </p:nvCxnSpPr>
        <p:spPr>
          <a:xfrm>
            <a:off x="5165725" y="1630363"/>
            <a:ext cx="0" cy="865187"/>
          </a:xfrm>
          <a:prstGeom prst="straightConnector1">
            <a:avLst/>
          </a:prstGeom>
          <a:ln w="63500">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0ED1CCAE-A96C-50F7-265B-9156DBB70DDE}"/>
              </a:ext>
            </a:extLst>
          </p:cNvPr>
          <p:cNvCxnSpPr>
            <a:cxnSpLocks/>
          </p:cNvCxnSpPr>
          <p:nvPr/>
        </p:nvCxnSpPr>
        <p:spPr>
          <a:xfrm>
            <a:off x="5651500" y="1630363"/>
            <a:ext cx="0" cy="1152525"/>
          </a:xfrm>
          <a:prstGeom prst="straightConnector1">
            <a:avLst/>
          </a:prstGeom>
          <a:ln w="635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457C61BC-874F-8DA2-C30D-61F5A4DF3D8E}"/>
              </a:ext>
            </a:extLst>
          </p:cNvPr>
          <p:cNvCxnSpPr>
            <a:cxnSpLocks/>
          </p:cNvCxnSpPr>
          <p:nvPr/>
        </p:nvCxnSpPr>
        <p:spPr>
          <a:xfrm>
            <a:off x="6084888" y="1636713"/>
            <a:ext cx="0" cy="1506537"/>
          </a:xfrm>
          <a:prstGeom prst="straightConnector1">
            <a:avLst/>
          </a:prstGeom>
          <a:ln w="63500">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C2D6B883-DE4D-3F46-B9E0-3BD1099FAF3A}"/>
              </a:ext>
            </a:extLst>
          </p:cNvPr>
          <p:cNvCxnSpPr>
            <a:cxnSpLocks/>
          </p:cNvCxnSpPr>
          <p:nvPr/>
        </p:nvCxnSpPr>
        <p:spPr>
          <a:xfrm>
            <a:off x="6516688" y="1630363"/>
            <a:ext cx="0" cy="1944687"/>
          </a:xfrm>
          <a:prstGeom prst="straightConnector1">
            <a:avLst/>
          </a:prstGeom>
          <a:ln w="635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3EB32AB3-7BBD-0770-0CE7-4846EFE1EDEC}"/>
              </a:ext>
            </a:extLst>
          </p:cNvPr>
          <p:cNvCxnSpPr>
            <a:cxnSpLocks/>
          </p:cNvCxnSpPr>
          <p:nvPr/>
        </p:nvCxnSpPr>
        <p:spPr>
          <a:xfrm>
            <a:off x="6948488" y="1630363"/>
            <a:ext cx="0" cy="2449512"/>
          </a:xfrm>
          <a:prstGeom prst="straightConnector1">
            <a:avLst/>
          </a:prstGeom>
          <a:ln w="63500">
            <a:solidFill>
              <a:srgbClr val="FFC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12A34E5-0A9A-4B1D-69FE-9B337B5BEF76}"/>
              </a:ext>
            </a:extLst>
          </p:cNvPr>
          <p:cNvCxnSpPr>
            <a:cxnSpLocks/>
          </p:cNvCxnSpPr>
          <p:nvPr/>
        </p:nvCxnSpPr>
        <p:spPr>
          <a:xfrm>
            <a:off x="7380288" y="1651000"/>
            <a:ext cx="0" cy="2649538"/>
          </a:xfrm>
          <a:prstGeom prst="straightConnector1">
            <a:avLst/>
          </a:prstGeom>
          <a:ln w="635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DD8A8C34-57DD-3ACE-3DEA-344AAE72317A}"/>
              </a:ext>
            </a:extLst>
          </p:cNvPr>
          <p:cNvCxnSpPr>
            <a:cxnSpLocks/>
          </p:cNvCxnSpPr>
          <p:nvPr/>
        </p:nvCxnSpPr>
        <p:spPr>
          <a:xfrm>
            <a:off x="7842250" y="1589088"/>
            <a:ext cx="0" cy="1266825"/>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50188" name="TextBox 15">
            <a:extLst>
              <a:ext uri="{FF2B5EF4-FFF2-40B4-BE49-F238E27FC236}">
                <a16:creationId xmlns:a16="http://schemas.microsoft.com/office/drawing/2014/main" id="{EA9B1239-5043-6039-6BCF-0C00FB6B75CE}"/>
              </a:ext>
            </a:extLst>
          </p:cNvPr>
          <p:cNvSpPr txBox="1">
            <a:spLocks noChangeArrowheads="1"/>
          </p:cNvSpPr>
          <p:nvPr/>
        </p:nvSpPr>
        <p:spPr bwMode="auto">
          <a:xfrm>
            <a:off x="7897813" y="1655763"/>
            <a:ext cx="1265237"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500 nm</a:t>
            </a:r>
            <a:endParaRPr lang="en-GB" altLang="en-US" sz="2800">
              <a:latin typeface="Verdana" panose="020B0604030504040204" pitchFamily="34" charset="0"/>
            </a:endParaRPr>
          </a:p>
        </p:txBody>
      </p:sp>
      <p:sp>
        <p:nvSpPr>
          <p:cNvPr id="50189" name="Tijdelijke aanduiding voor inhoud 7">
            <a:extLst>
              <a:ext uri="{FF2B5EF4-FFF2-40B4-BE49-F238E27FC236}">
                <a16:creationId xmlns:a16="http://schemas.microsoft.com/office/drawing/2014/main" id="{0F3667DA-F59D-6BC0-33F2-772A3052F096}"/>
              </a:ext>
            </a:extLst>
          </p:cNvPr>
          <p:cNvSpPr>
            <a:spLocks noGrp="1"/>
          </p:cNvSpPr>
          <p:nvPr>
            <p:ph idx="1"/>
          </p:nvPr>
        </p:nvSpPr>
        <p:spPr>
          <a:xfrm>
            <a:off x="280988" y="628650"/>
            <a:ext cx="8642350" cy="3943350"/>
          </a:xfrm>
        </p:spPr>
        <p:txBody>
          <a:bodyPr/>
          <a:lstStyle/>
          <a:p>
            <a:r>
              <a:rPr lang="nl-NL" altLang="en-US" sz="1800">
                <a:latin typeface="Verdana" panose="020B0604030504040204" pitchFamily="34" charset="0"/>
              </a:rPr>
              <a:t>How much light is absorbed, depends on the thickness of the layer</a:t>
            </a:r>
          </a:p>
          <a:p>
            <a:endParaRPr lang="nl-NL" altLang="en-US" sz="1800">
              <a:latin typeface="Verdana" panose="020B0604030504040204" pitchFamily="34" charset="0"/>
            </a:endParaRPr>
          </a:p>
          <a:p>
            <a:r>
              <a:rPr lang="nl-NL" altLang="en-US" sz="1800">
                <a:latin typeface="Verdana" panose="020B0604030504040204" pitchFamily="34" charset="0"/>
              </a:rPr>
              <a:t>For CIGS:</a:t>
            </a:r>
          </a:p>
        </p:txBody>
      </p:sp>
      <p:pic>
        <p:nvPicPr>
          <p:cNvPr id="50190" name="Picture 6">
            <a:extLst>
              <a:ext uri="{FF2B5EF4-FFF2-40B4-BE49-F238E27FC236}">
                <a16:creationId xmlns:a16="http://schemas.microsoft.com/office/drawing/2014/main" id="{AC05F873-7C4F-CEF0-5BE9-8F3778407F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13" y="971550"/>
            <a:ext cx="153670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DB148673-AFBC-8539-6B38-8346F82CF5BA}"/>
              </a:ext>
            </a:extLst>
          </p:cNvPr>
          <p:cNvSpPr>
            <a:spLocks noGrp="1"/>
          </p:cNvSpPr>
          <p:nvPr>
            <p:ph type="title"/>
          </p:nvPr>
        </p:nvSpPr>
        <p:spPr>
          <a:xfrm>
            <a:off x="250825" y="195263"/>
            <a:ext cx="8642350" cy="412750"/>
          </a:xfrm>
        </p:spPr>
        <p:txBody>
          <a:bodyPr>
            <a:normAutofit fontScale="90000"/>
          </a:bodyPr>
          <a:lstStyle/>
          <a:p>
            <a:pPr>
              <a:defRPr/>
            </a:pPr>
            <a:r>
              <a:rPr lang="nl-NL" dirty="0" err="1"/>
              <a:t>Thin</a:t>
            </a:r>
            <a:r>
              <a:rPr lang="nl-NL" dirty="0"/>
              <a:t> film </a:t>
            </a:r>
            <a:r>
              <a:rPr lang="nl-NL" dirty="0" err="1"/>
              <a:t>solar</a:t>
            </a:r>
            <a:r>
              <a:rPr lang="nl-NL" dirty="0"/>
              <a:t> </a:t>
            </a:r>
            <a:r>
              <a:rPr lang="nl-NL" dirty="0" err="1"/>
              <a:t>cells</a:t>
            </a:r>
            <a:endParaRPr lang="nl-NL" dirty="0"/>
          </a:p>
        </p:txBody>
      </p:sp>
      <p:sp>
        <p:nvSpPr>
          <p:cNvPr id="13315" name="Tijdelijke aanduiding voor inhoud 7">
            <a:extLst>
              <a:ext uri="{FF2B5EF4-FFF2-40B4-BE49-F238E27FC236}">
                <a16:creationId xmlns:a16="http://schemas.microsoft.com/office/drawing/2014/main" id="{1186A85C-7108-414F-994C-E9DB80BE912A}"/>
              </a:ext>
            </a:extLst>
          </p:cNvPr>
          <p:cNvSpPr>
            <a:spLocks noGrp="1"/>
          </p:cNvSpPr>
          <p:nvPr>
            <p:ph idx="1"/>
          </p:nvPr>
        </p:nvSpPr>
        <p:spPr>
          <a:xfrm>
            <a:off x="250825" y="627063"/>
            <a:ext cx="4070350" cy="3943350"/>
          </a:xfrm>
        </p:spPr>
        <p:txBody>
          <a:bodyPr/>
          <a:lstStyle/>
          <a:p>
            <a:r>
              <a:rPr lang="nl-NL" altLang="en-US" sz="1800">
                <a:latin typeface="Verdana" panose="020B0604030504040204" pitchFamily="34" charset="0"/>
              </a:rPr>
              <a:t>2</a:t>
            </a:r>
            <a:r>
              <a:rPr lang="nl-NL" altLang="en-US" sz="1800" baseline="30000">
                <a:latin typeface="Verdana" panose="020B0604030504040204" pitchFamily="34" charset="0"/>
              </a:rPr>
              <a:t>nd</a:t>
            </a:r>
            <a:r>
              <a:rPr lang="nl-NL" altLang="en-US" sz="1800">
                <a:latin typeface="Verdana" panose="020B0604030504040204" pitchFamily="34" charset="0"/>
              </a:rPr>
              <a:t> generation solar cells</a:t>
            </a:r>
          </a:p>
          <a:p>
            <a:r>
              <a:rPr lang="nl-NL" altLang="en-US" sz="1800">
                <a:latin typeface="Verdana" panose="020B0604030504040204" pitchFamily="34" charset="0"/>
              </a:rPr>
              <a:t>Thin films: cheaper materials, less materials, can be made flexible and/or semi-transparent, can be integrated in buildings/vehicles/... </a:t>
            </a:r>
          </a:p>
          <a:p>
            <a:r>
              <a:rPr lang="nl-NL" altLang="en-US" sz="1800">
                <a:latin typeface="Verdana" panose="020B0604030504040204" pitchFamily="34" charset="0"/>
              </a:rPr>
              <a:t>Thickness of the active layer ~ µm</a:t>
            </a:r>
          </a:p>
          <a:p>
            <a:r>
              <a:rPr lang="nl-NL" altLang="en-US" sz="1800">
                <a:latin typeface="Verdana" panose="020B0604030504040204" pitchFamily="34" charset="0"/>
              </a:rPr>
              <a:t>3 main commercially available technologies: a-Si:H, Cu(In,Ga)Se</a:t>
            </a:r>
            <a:r>
              <a:rPr lang="nl-NL" altLang="en-US" sz="1800" baseline="-25000">
                <a:latin typeface="Verdana" panose="020B0604030504040204" pitchFamily="34" charset="0"/>
              </a:rPr>
              <a:t>2</a:t>
            </a:r>
            <a:r>
              <a:rPr lang="nl-NL" altLang="en-US" sz="1800">
                <a:latin typeface="Verdana" panose="020B0604030504040204" pitchFamily="34" charset="0"/>
              </a:rPr>
              <a:t> and CdTe</a:t>
            </a:r>
          </a:p>
          <a:p>
            <a:r>
              <a:rPr lang="nl-NL" altLang="en-US" sz="1800">
                <a:latin typeface="Verdana" panose="020B0604030504040204" pitchFamily="34" charset="0"/>
              </a:rPr>
              <a:t>1 emerging technology: perovskite</a:t>
            </a:r>
          </a:p>
        </p:txBody>
      </p:sp>
      <p:sp>
        <p:nvSpPr>
          <p:cNvPr id="13316" name="TextBox 7">
            <a:extLst>
              <a:ext uri="{FF2B5EF4-FFF2-40B4-BE49-F238E27FC236}">
                <a16:creationId xmlns:a16="http://schemas.microsoft.com/office/drawing/2014/main" id="{40D78332-4BDB-3BA2-D9E0-8C50757F8420}"/>
              </a:ext>
            </a:extLst>
          </p:cNvPr>
          <p:cNvSpPr txBox="1">
            <a:spLocks noChangeArrowheads="1"/>
          </p:cNvSpPr>
          <p:nvPr/>
        </p:nvSpPr>
        <p:spPr bwMode="auto">
          <a:xfrm>
            <a:off x="4284663" y="3679825"/>
            <a:ext cx="3868737"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800">
                <a:latin typeface="Verdana" panose="020B0604030504040204" pitchFamily="34" charset="0"/>
              </a:rPr>
              <a:t>https://www.buildup.eu/sites/default/files/illustrations/bipvao2.png</a:t>
            </a:r>
          </a:p>
        </p:txBody>
      </p:sp>
      <p:pic>
        <p:nvPicPr>
          <p:cNvPr id="13317" name="Picture 4" descr="Figure 2.0 Images of analysed case studies. (Source: Eurac BIPV database)">
            <a:extLst>
              <a:ext uri="{FF2B5EF4-FFF2-40B4-BE49-F238E27FC236}">
                <a16:creationId xmlns:a16="http://schemas.microsoft.com/office/drawing/2014/main" id="{1D564543-091D-161F-AAC7-221DA800C2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1175" y="671513"/>
            <a:ext cx="4572000" cy="302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D30B27F-92A6-1FDE-F7DA-16B62AD0DBEE}"/>
              </a:ext>
            </a:extLst>
          </p:cNvPr>
          <p:cNvSpPr/>
          <p:nvPr/>
        </p:nvSpPr>
        <p:spPr>
          <a:xfrm>
            <a:off x="2268538" y="3579813"/>
            <a:ext cx="1223962" cy="314325"/>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Content Placeholder 2">
            <a:extLst>
              <a:ext uri="{FF2B5EF4-FFF2-40B4-BE49-F238E27FC236}">
                <a16:creationId xmlns:a16="http://schemas.microsoft.com/office/drawing/2014/main" id="{C3DD66D9-0028-8B52-E871-19B9C905908D}"/>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Light scattering and back reflection: lengthen optical path is absorber layer</a:t>
            </a:r>
          </a:p>
          <a:p>
            <a:endParaRPr lang="en-US" altLang="en-US" sz="1800">
              <a:latin typeface="Verdana" panose="020B0604030504040204" pitchFamily="34" charset="0"/>
            </a:endParaRPr>
          </a:p>
        </p:txBody>
      </p:sp>
      <p:sp>
        <p:nvSpPr>
          <p:cNvPr id="10" name="Titel 6">
            <a:extLst>
              <a:ext uri="{FF2B5EF4-FFF2-40B4-BE49-F238E27FC236}">
                <a16:creationId xmlns:a16="http://schemas.microsoft.com/office/drawing/2014/main" id="{18D9F88A-E5FF-DAD9-54BC-518FA27FBC5C}"/>
              </a:ext>
            </a:extLst>
          </p:cNvPr>
          <p:cNvSpPr>
            <a:spLocks noGrp="1"/>
          </p:cNvSpPr>
          <p:nvPr>
            <p:ph type="title"/>
          </p:nvPr>
        </p:nvSpPr>
        <p:spPr>
          <a:xfrm>
            <a:off x="250825" y="195263"/>
            <a:ext cx="8642350" cy="412750"/>
          </a:xfrm>
        </p:spPr>
        <p:txBody>
          <a:bodyPr>
            <a:normAutofit fontScale="90000"/>
          </a:bodyPr>
          <a:lstStyle/>
          <a:p>
            <a:pPr>
              <a:defRPr/>
            </a:pPr>
            <a:r>
              <a:rPr lang="nl-NL" dirty="0"/>
              <a:t>Light management</a:t>
            </a:r>
          </a:p>
        </p:txBody>
      </p:sp>
      <p:sp>
        <p:nvSpPr>
          <p:cNvPr id="2" name="Rectangle 1">
            <a:extLst>
              <a:ext uri="{FF2B5EF4-FFF2-40B4-BE49-F238E27FC236}">
                <a16:creationId xmlns:a16="http://schemas.microsoft.com/office/drawing/2014/main" id="{3718A667-AAE6-00B1-9648-26CC1EFB29B9}"/>
              </a:ext>
            </a:extLst>
          </p:cNvPr>
          <p:cNvSpPr/>
          <p:nvPr/>
        </p:nvSpPr>
        <p:spPr>
          <a:xfrm>
            <a:off x="796925" y="1589088"/>
            <a:ext cx="2952750" cy="1270000"/>
          </a:xfrm>
          <a:prstGeom prst="rect">
            <a:avLst/>
          </a:prstGeom>
          <a:solidFill>
            <a:schemeClr val="accent1">
              <a:lumMod val="40000"/>
              <a:lumOff val="6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cxnSp>
        <p:nvCxnSpPr>
          <p:cNvPr id="3" name="Straight Arrow Connector 2">
            <a:extLst>
              <a:ext uri="{FF2B5EF4-FFF2-40B4-BE49-F238E27FC236}">
                <a16:creationId xmlns:a16="http://schemas.microsoft.com/office/drawing/2014/main" id="{6A3388AF-089B-D1DA-112A-ED8D349BEE6E}"/>
              </a:ext>
            </a:extLst>
          </p:cNvPr>
          <p:cNvCxnSpPr/>
          <p:nvPr/>
        </p:nvCxnSpPr>
        <p:spPr>
          <a:xfrm>
            <a:off x="1174750" y="1630363"/>
            <a:ext cx="0" cy="865187"/>
          </a:xfrm>
          <a:prstGeom prst="straightConnector1">
            <a:avLst/>
          </a:prstGeom>
          <a:ln w="63500">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EB37D857-BF87-8DC5-EFE5-B25B34CF6E4F}"/>
              </a:ext>
            </a:extLst>
          </p:cNvPr>
          <p:cNvCxnSpPr>
            <a:cxnSpLocks/>
          </p:cNvCxnSpPr>
          <p:nvPr/>
        </p:nvCxnSpPr>
        <p:spPr>
          <a:xfrm>
            <a:off x="1660525" y="1630363"/>
            <a:ext cx="0" cy="1152525"/>
          </a:xfrm>
          <a:prstGeom prst="straightConnector1">
            <a:avLst/>
          </a:prstGeom>
          <a:ln w="635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8DC981BE-8AEB-CEC7-B31C-F447EABBDED8}"/>
              </a:ext>
            </a:extLst>
          </p:cNvPr>
          <p:cNvCxnSpPr>
            <a:cxnSpLocks/>
          </p:cNvCxnSpPr>
          <p:nvPr/>
        </p:nvCxnSpPr>
        <p:spPr>
          <a:xfrm>
            <a:off x="2093913" y="1636713"/>
            <a:ext cx="0" cy="1506537"/>
          </a:xfrm>
          <a:prstGeom prst="straightConnector1">
            <a:avLst/>
          </a:prstGeom>
          <a:ln w="63500">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C3D109E5-99CC-F1F1-C38F-7BEF563A3C4A}"/>
              </a:ext>
            </a:extLst>
          </p:cNvPr>
          <p:cNvCxnSpPr>
            <a:cxnSpLocks/>
          </p:cNvCxnSpPr>
          <p:nvPr/>
        </p:nvCxnSpPr>
        <p:spPr>
          <a:xfrm>
            <a:off x="2525713" y="1630363"/>
            <a:ext cx="0" cy="1944687"/>
          </a:xfrm>
          <a:prstGeom prst="straightConnector1">
            <a:avLst/>
          </a:prstGeom>
          <a:ln w="635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D89D9CC6-805D-14CD-F782-D70041C84531}"/>
              </a:ext>
            </a:extLst>
          </p:cNvPr>
          <p:cNvCxnSpPr>
            <a:cxnSpLocks/>
          </p:cNvCxnSpPr>
          <p:nvPr/>
        </p:nvCxnSpPr>
        <p:spPr>
          <a:xfrm>
            <a:off x="2957513" y="1630363"/>
            <a:ext cx="0" cy="2449512"/>
          </a:xfrm>
          <a:prstGeom prst="straightConnector1">
            <a:avLst/>
          </a:prstGeom>
          <a:ln w="63500">
            <a:solidFill>
              <a:srgbClr val="FFC00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35775A38-6532-41CA-2EF2-04F306CC19F1}"/>
              </a:ext>
            </a:extLst>
          </p:cNvPr>
          <p:cNvCxnSpPr>
            <a:cxnSpLocks/>
          </p:cNvCxnSpPr>
          <p:nvPr/>
        </p:nvCxnSpPr>
        <p:spPr>
          <a:xfrm>
            <a:off x="3389313" y="1651000"/>
            <a:ext cx="0" cy="2649538"/>
          </a:xfrm>
          <a:prstGeom prst="straightConnector1">
            <a:avLst/>
          </a:prstGeom>
          <a:ln w="635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B484EF5C-EB33-50F2-BEE1-4BD486A33A3F}"/>
              </a:ext>
            </a:extLst>
          </p:cNvPr>
          <p:cNvCxnSpPr>
            <a:cxnSpLocks/>
          </p:cNvCxnSpPr>
          <p:nvPr/>
        </p:nvCxnSpPr>
        <p:spPr>
          <a:xfrm>
            <a:off x="3851275" y="1589088"/>
            <a:ext cx="0" cy="1266825"/>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4" name="Rectangle 13">
            <a:extLst>
              <a:ext uri="{FF2B5EF4-FFF2-40B4-BE49-F238E27FC236}">
                <a16:creationId xmlns:a16="http://schemas.microsoft.com/office/drawing/2014/main" id="{5C6816AD-6915-7B29-754F-C405D7AD4D34}"/>
              </a:ext>
            </a:extLst>
          </p:cNvPr>
          <p:cNvSpPr/>
          <p:nvPr/>
        </p:nvSpPr>
        <p:spPr>
          <a:xfrm>
            <a:off x="4581525" y="1598613"/>
            <a:ext cx="4094163" cy="1270000"/>
          </a:xfrm>
          <a:prstGeom prst="rect">
            <a:avLst/>
          </a:prstGeom>
          <a:solidFill>
            <a:schemeClr val="accent1">
              <a:lumMod val="40000"/>
              <a:lumOff val="6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cxnSp>
        <p:nvCxnSpPr>
          <p:cNvPr id="15" name="Straight Arrow Connector 14">
            <a:extLst>
              <a:ext uri="{FF2B5EF4-FFF2-40B4-BE49-F238E27FC236}">
                <a16:creationId xmlns:a16="http://schemas.microsoft.com/office/drawing/2014/main" id="{3637EC98-4098-863E-9087-AE06863D32C1}"/>
              </a:ext>
            </a:extLst>
          </p:cNvPr>
          <p:cNvCxnSpPr>
            <a:cxnSpLocks/>
          </p:cNvCxnSpPr>
          <p:nvPr/>
        </p:nvCxnSpPr>
        <p:spPr>
          <a:xfrm>
            <a:off x="4643438" y="1670050"/>
            <a:ext cx="554037" cy="715963"/>
          </a:xfrm>
          <a:prstGeom prst="straightConnector1">
            <a:avLst/>
          </a:prstGeom>
          <a:ln w="63500">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5F4BA1D2-638B-F2C9-45AA-54B3777EAAF3}"/>
              </a:ext>
            </a:extLst>
          </p:cNvPr>
          <p:cNvCxnSpPr>
            <a:cxnSpLocks/>
          </p:cNvCxnSpPr>
          <p:nvPr/>
        </p:nvCxnSpPr>
        <p:spPr>
          <a:xfrm>
            <a:off x="4979988" y="1670050"/>
            <a:ext cx="769937" cy="1030288"/>
          </a:xfrm>
          <a:prstGeom prst="straightConnector1">
            <a:avLst/>
          </a:prstGeom>
          <a:ln w="635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C6A1AE95-6ED6-00A3-AF96-3DAB0B1D2641}"/>
              </a:ext>
            </a:extLst>
          </p:cNvPr>
          <p:cNvCxnSpPr>
            <a:cxnSpLocks/>
          </p:cNvCxnSpPr>
          <p:nvPr/>
        </p:nvCxnSpPr>
        <p:spPr>
          <a:xfrm>
            <a:off x="5338763" y="1655763"/>
            <a:ext cx="947737" cy="1212850"/>
          </a:xfrm>
          <a:prstGeom prst="straightConnector1">
            <a:avLst/>
          </a:prstGeom>
          <a:ln w="63500">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3DD0AB1F-A131-98EE-F8FC-74A8D9EC4B7E}"/>
              </a:ext>
            </a:extLst>
          </p:cNvPr>
          <p:cNvCxnSpPr>
            <a:cxnSpLocks/>
          </p:cNvCxnSpPr>
          <p:nvPr/>
        </p:nvCxnSpPr>
        <p:spPr>
          <a:xfrm>
            <a:off x="5686425" y="1636713"/>
            <a:ext cx="1203325" cy="1506537"/>
          </a:xfrm>
          <a:prstGeom prst="straightConnector1">
            <a:avLst/>
          </a:prstGeom>
          <a:ln w="635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9FD12276-796A-8D7B-82A1-9BBBB37651FB}"/>
              </a:ext>
            </a:extLst>
          </p:cNvPr>
          <p:cNvCxnSpPr>
            <a:cxnSpLocks/>
          </p:cNvCxnSpPr>
          <p:nvPr/>
        </p:nvCxnSpPr>
        <p:spPr>
          <a:xfrm>
            <a:off x="6097588" y="1630363"/>
            <a:ext cx="1543050" cy="1882775"/>
          </a:xfrm>
          <a:prstGeom prst="straightConnector1">
            <a:avLst/>
          </a:prstGeom>
          <a:ln w="63500">
            <a:solidFill>
              <a:srgbClr val="FFC000"/>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488151B0-B115-EE3D-0228-DB454B7338B3}"/>
              </a:ext>
            </a:extLst>
          </p:cNvPr>
          <p:cNvCxnSpPr>
            <a:cxnSpLocks/>
          </p:cNvCxnSpPr>
          <p:nvPr/>
        </p:nvCxnSpPr>
        <p:spPr>
          <a:xfrm>
            <a:off x="6559550" y="1670050"/>
            <a:ext cx="1787525" cy="2279650"/>
          </a:xfrm>
          <a:prstGeom prst="straightConnector1">
            <a:avLst/>
          </a:prstGeom>
          <a:ln w="635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6E386EB4-49AC-A006-7917-3D7266205134}"/>
              </a:ext>
            </a:extLst>
          </p:cNvPr>
          <p:cNvCxnSpPr>
            <a:cxnSpLocks/>
          </p:cNvCxnSpPr>
          <p:nvPr/>
        </p:nvCxnSpPr>
        <p:spPr>
          <a:xfrm>
            <a:off x="8820150" y="1630363"/>
            <a:ext cx="0" cy="1266825"/>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51220" name="TextBox 41992">
            <a:extLst>
              <a:ext uri="{FF2B5EF4-FFF2-40B4-BE49-F238E27FC236}">
                <a16:creationId xmlns:a16="http://schemas.microsoft.com/office/drawing/2014/main" id="{63183533-FF76-4168-7F36-A4942C29E501}"/>
              </a:ext>
            </a:extLst>
          </p:cNvPr>
          <p:cNvSpPr txBox="1">
            <a:spLocks noChangeArrowheads="1"/>
          </p:cNvSpPr>
          <p:nvPr/>
        </p:nvSpPr>
        <p:spPr bwMode="auto">
          <a:xfrm>
            <a:off x="4751388" y="3870325"/>
            <a:ext cx="39243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800">
                <a:latin typeface="Verdana" panose="020B0604030504040204" pitchFamily="34" charset="0"/>
              </a:rPr>
              <a:t>Increased path length:</a:t>
            </a:r>
          </a:p>
          <a:p>
            <a:pPr>
              <a:spcBef>
                <a:spcPct val="0"/>
              </a:spcBef>
              <a:buFontTx/>
              <a:buNone/>
            </a:pPr>
            <a:r>
              <a:rPr lang="en-US" altLang="nl-BE" sz="1800">
                <a:latin typeface="Verdana" panose="020B0604030504040204" pitchFamily="34" charset="0"/>
              </a:rPr>
              <a:t>More light is absorbed</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Content Placeholder 2">
            <a:extLst>
              <a:ext uri="{FF2B5EF4-FFF2-40B4-BE49-F238E27FC236}">
                <a16:creationId xmlns:a16="http://schemas.microsoft.com/office/drawing/2014/main" id="{8E71C929-453F-E7B3-54F9-D0E34036402A}"/>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Light scattering incoming light: lengthen optical path is absorber layer</a:t>
            </a:r>
          </a:p>
          <a:p>
            <a:endParaRPr lang="en-US" altLang="en-US" sz="1800">
              <a:latin typeface="Verdana" panose="020B0604030504040204" pitchFamily="34" charset="0"/>
            </a:endParaRPr>
          </a:p>
        </p:txBody>
      </p:sp>
      <p:pic>
        <p:nvPicPr>
          <p:cNvPr id="52227" name="Picture 3">
            <a:extLst>
              <a:ext uri="{FF2B5EF4-FFF2-40B4-BE49-F238E27FC236}">
                <a16:creationId xmlns:a16="http://schemas.microsoft.com/office/drawing/2014/main" id="{B472D4BA-A8DA-BC49-FAEC-0EEF47C5F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1025" y="1203325"/>
            <a:ext cx="4881563" cy="322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Arrow Connector 3">
            <a:extLst>
              <a:ext uri="{FF2B5EF4-FFF2-40B4-BE49-F238E27FC236}">
                <a16:creationId xmlns:a16="http://schemas.microsoft.com/office/drawing/2014/main" id="{D09B03ED-CC60-E243-E4FA-27B1EB9CFDD7}"/>
              </a:ext>
            </a:extLst>
          </p:cNvPr>
          <p:cNvCxnSpPr/>
          <p:nvPr/>
        </p:nvCxnSpPr>
        <p:spPr>
          <a:xfrm flipH="1">
            <a:off x="3076575" y="2716213"/>
            <a:ext cx="1152525" cy="576262"/>
          </a:xfrm>
          <a:prstGeom prst="straightConnector1">
            <a:avLst/>
          </a:prstGeom>
          <a:ln w="508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0" name="Titel 6">
            <a:extLst>
              <a:ext uri="{FF2B5EF4-FFF2-40B4-BE49-F238E27FC236}">
                <a16:creationId xmlns:a16="http://schemas.microsoft.com/office/drawing/2014/main" id="{6DA2BB5A-9964-957B-6160-C2FA6BC9959A}"/>
              </a:ext>
            </a:extLst>
          </p:cNvPr>
          <p:cNvSpPr>
            <a:spLocks noGrp="1"/>
          </p:cNvSpPr>
          <p:nvPr>
            <p:ph type="title"/>
          </p:nvPr>
        </p:nvSpPr>
        <p:spPr>
          <a:xfrm>
            <a:off x="250825" y="195263"/>
            <a:ext cx="8642350" cy="412750"/>
          </a:xfrm>
        </p:spPr>
        <p:txBody>
          <a:bodyPr>
            <a:normAutofit fontScale="90000"/>
          </a:bodyPr>
          <a:lstStyle/>
          <a:p>
            <a:pPr>
              <a:defRPr/>
            </a:pPr>
            <a:r>
              <a:rPr lang="nl-NL" dirty="0"/>
              <a:t>Light management</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2">
            <a:extLst>
              <a:ext uri="{FF2B5EF4-FFF2-40B4-BE49-F238E27FC236}">
                <a16:creationId xmlns:a16="http://schemas.microsoft.com/office/drawing/2014/main" id="{48050AFC-4584-EA62-EFFB-67CCB01C0427}"/>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Back reflector: reflect light back into the absorber layer</a:t>
            </a:r>
          </a:p>
          <a:p>
            <a:endParaRPr lang="en-US" altLang="en-US" sz="1800">
              <a:latin typeface="Verdana" panose="020B0604030504040204" pitchFamily="34" charset="0"/>
            </a:endParaRPr>
          </a:p>
        </p:txBody>
      </p:sp>
      <p:pic>
        <p:nvPicPr>
          <p:cNvPr id="53251" name="Picture 3">
            <a:extLst>
              <a:ext uri="{FF2B5EF4-FFF2-40B4-BE49-F238E27FC236}">
                <a16:creationId xmlns:a16="http://schemas.microsoft.com/office/drawing/2014/main" id="{29BF1070-5953-F0DD-B3BA-56F771A0D8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4438" y="2009775"/>
            <a:ext cx="4052887" cy="142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Arrow Connector 6">
            <a:extLst>
              <a:ext uri="{FF2B5EF4-FFF2-40B4-BE49-F238E27FC236}">
                <a16:creationId xmlns:a16="http://schemas.microsoft.com/office/drawing/2014/main" id="{E7359372-4774-AB09-5313-887B0D665836}"/>
              </a:ext>
            </a:extLst>
          </p:cNvPr>
          <p:cNvCxnSpPr/>
          <p:nvPr/>
        </p:nvCxnSpPr>
        <p:spPr>
          <a:xfrm>
            <a:off x="2952750" y="2009775"/>
            <a:ext cx="0" cy="927100"/>
          </a:xfrm>
          <a:prstGeom prst="straightConnector1">
            <a:avLst/>
          </a:prstGeom>
          <a:ln w="508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49CFEA62-A628-01F7-0255-0D372D1571DD}"/>
              </a:ext>
            </a:extLst>
          </p:cNvPr>
          <p:cNvCxnSpPr>
            <a:cxnSpLocks/>
          </p:cNvCxnSpPr>
          <p:nvPr/>
        </p:nvCxnSpPr>
        <p:spPr>
          <a:xfrm flipV="1">
            <a:off x="2952750" y="2782888"/>
            <a:ext cx="735013" cy="190500"/>
          </a:xfrm>
          <a:prstGeom prst="straightConnector1">
            <a:avLst/>
          </a:prstGeom>
          <a:ln w="508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0" name="Titel 6">
            <a:extLst>
              <a:ext uri="{FF2B5EF4-FFF2-40B4-BE49-F238E27FC236}">
                <a16:creationId xmlns:a16="http://schemas.microsoft.com/office/drawing/2014/main" id="{C3F5A8AD-9C20-0555-4C3B-3D6139784CB0}"/>
              </a:ext>
            </a:extLst>
          </p:cNvPr>
          <p:cNvSpPr>
            <a:spLocks noGrp="1"/>
          </p:cNvSpPr>
          <p:nvPr>
            <p:ph type="title"/>
          </p:nvPr>
        </p:nvSpPr>
        <p:spPr>
          <a:xfrm>
            <a:off x="250825" y="195263"/>
            <a:ext cx="8642350" cy="412750"/>
          </a:xfrm>
        </p:spPr>
        <p:txBody>
          <a:bodyPr>
            <a:normAutofit fontScale="90000"/>
          </a:bodyPr>
          <a:lstStyle/>
          <a:p>
            <a:pPr>
              <a:defRPr/>
            </a:pPr>
            <a:r>
              <a:rPr lang="nl-NL" dirty="0"/>
              <a:t>Light management</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CABC2-E66C-EFC0-596C-981BA67D2F23}"/>
              </a:ext>
            </a:extLst>
          </p:cNvPr>
          <p:cNvSpPr>
            <a:spLocks noGrp="1"/>
          </p:cNvSpPr>
          <p:nvPr>
            <p:ph type="title"/>
          </p:nvPr>
        </p:nvSpPr>
        <p:spPr>
          <a:xfrm>
            <a:off x="250825" y="195263"/>
            <a:ext cx="8642350" cy="412750"/>
          </a:xfrm>
        </p:spPr>
        <p:txBody>
          <a:bodyPr>
            <a:normAutofit fontScale="90000"/>
          </a:bodyPr>
          <a:lstStyle/>
          <a:p>
            <a:pPr>
              <a:defRPr/>
            </a:pPr>
            <a:r>
              <a:rPr lang="en-US" dirty="0"/>
              <a:t>Quantum efficiency </a:t>
            </a:r>
            <a:endParaRPr lang="en-GB" dirty="0"/>
          </a:p>
        </p:txBody>
      </p:sp>
      <p:sp>
        <p:nvSpPr>
          <p:cNvPr id="54275" name="Content Placeholder 2">
            <a:extLst>
              <a:ext uri="{FF2B5EF4-FFF2-40B4-BE49-F238E27FC236}">
                <a16:creationId xmlns:a16="http://schemas.microsoft.com/office/drawing/2014/main" id="{CE81914E-869B-7F23-413A-8FCAD30197FD}"/>
              </a:ext>
            </a:extLst>
          </p:cNvPr>
          <p:cNvSpPr>
            <a:spLocks noGrp="1"/>
          </p:cNvSpPr>
          <p:nvPr>
            <p:ph idx="1"/>
          </p:nvPr>
        </p:nvSpPr>
        <p:spPr>
          <a:xfrm>
            <a:off x="250825" y="627063"/>
            <a:ext cx="8642350" cy="3943350"/>
          </a:xfrm>
        </p:spPr>
        <p:txBody>
          <a:bodyPr/>
          <a:lstStyle/>
          <a:p>
            <a:r>
              <a:rPr lang="en-US" altLang="nl-BE" sz="2400">
                <a:latin typeface="Verdana" panose="020B0604030504040204" pitchFamily="34" charset="0"/>
              </a:rPr>
              <a:t>How to determine the increased path length?</a:t>
            </a:r>
          </a:p>
          <a:p>
            <a:pPr lvl="1"/>
            <a:r>
              <a:rPr lang="en-US" altLang="nl-BE" sz="1800">
                <a:latin typeface="Verdana" panose="020B0604030504040204" pitchFamily="34" charset="0"/>
              </a:rPr>
              <a:t>Increase pathlength should lead to increased current generation</a:t>
            </a:r>
          </a:p>
          <a:p>
            <a:pPr lvl="1"/>
            <a:r>
              <a:rPr lang="en-US" altLang="nl-BE" sz="1800">
                <a:latin typeface="Verdana" panose="020B0604030504040204" pitchFamily="34" charset="0"/>
              </a:rPr>
              <a:t>Usually the absorbance of longer wavelength are increased</a:t>
            </a:r>
          </a:p>
          <a:p>
            <a:pPr lvl="1"/>
            <a:r>
              <a:rPr lang="en-US" altLang="nl-BE" sz="1800">
                <a:latin typeface="Verdana" panose="020B0604030504040204" pitchFamily="34" charset="0"/>
              </a:rPr>
              <a:t>External Quantum Efficiency (EQE) measurements are good tool to determine increased absorption</a:t>
            </a:r>
          </a:p>
        </p:txBody>
      </p:sp>
      <p:sp>
        <p:nvSpPr>
          <p:cNvPr id="54276" name="AutoShape 6" descr="{\displaystyle {\text{EQE}}={\frac {\text{electrons/sec}}{\text{photons/sec}}}={\frac {{\text{(current)}}/{\text{(charge of one electron)}}}{({\text{total power of photons}})/({\text{energy of one photon}})}}}">
            <a:extLst>
              <a:ext uri="{FF2B5EF4-FFF2-40B4-BE49-F238E27FC236}">
                <a16:creationId xmlns:a16="http://schemas.microsoft.com/office/drawing/2014/main" id="{274D8771-E5B2-6A6F-6F9C-F492EF95FBCD}"/>
              </a:ext>
            </a:extLst>
          </p:cNvPr>
          <p:cNvSpPr>
            <a:spLocks noChangeAspect="1" noChangeArrowheads="1"/>
          </p:cNvSpPr>
          <p:nvPr/>
        </p:nvSpPr>
        <p:spPr bwMode="auto">
          <a:xfrm>
            <a:off x="4419600" y="241935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endParaRPr lang="nl-BE" altLang="nl-BE" sz="2800">
              <a:latin typeface="Verdana" panose="020B0604030504040204" pitchFamily="34" charset="0"/>
            </a:endParaRPr>
          </a:p>
        </p:txBody>
      </p:sp>
      <p:pic>
        <p:nvPicPr>
          <p:cNvPr id="54277" name="Picture 5">
            <a:extLst>
              <a:ext uri="{FF2B5EF4-FFF2-40B4-BE49-F238E27FC236}">
                <a16:creationId xmlns:a16="http://schemas.microsoft.com/office/drawing/2014/main" id="{C7C292D6-2484-D978-ABF8-488DAA8BA4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913" y="2611438"/>
            <a:ext cx="5562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78" name="TextBox 7">
            <a:extLst>
              <a:ext uri="{FF2B5EF4-FFF2-40B4-BE49-F238E27FC236}">
                <a16:creationId xmlns:a16="http://schemas.microsoft.com/office/drawing/2014/main" id="{9D2879F5-E63F-8329-A7F8-A7DF0727A683}"/>
              </a:ext>
            </a:extLst>
          </p:cNvPr>
          <p:cNvSpPr txBox="1">
            <a:spLocks noChangeArrowheads="1"/>
          </p:cNvSpPr>
          <p:nvPr/>
        </p:nvSpPr>
        <p:spPr bwMode="auto">
          <a:xfrm>
            <a:off x="1835150" y="4640263"/>
            <a:ext cx="540067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nl-BE" altLang="nl-BE" sz="1100">
                <a:latin typeface="Verdana" panose="020B0604030504040204" pitchFamily="34" charset="0"/>
              </a:rPr>
              <a:t>https://en.wikipedia.org/wiki/Quantum_efficiency</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1A803-1DB1-D9B2-F2C6-BBDE1FC1D6A8}"/>
              </a:ext>
            </a:extLst>
          </p:cNvPr>
          <p:cNvSpPr>
            <a:spLocks noGrp="1"/>
          </p:cNvSpPr>
          <p:nvPr>
            <p:ph type="title"/>
          </p:nvPr>
        </p:nvSpPr>
        <p:spPr>
          <a:xfrm>
            <a:off x="250825" y="195263"/>
            <a:ext cx="8642350" cy="412750"/>
          </a:xfrm>
        </p:spPr>
        <p:txBody>
          <a:bodyPr>
            <a:normAutofit fontScale="90000"/>
          </a:bodyPr>
          <a:lstStyle/>
          <a:p>
            <a:pPr>
              <a:defRPr/>
            </a:pPr>
            <a:r>
              <a:rPr lang="en-US" dirty="0"/>
              <a:t>Quantum efficiency </a:t>
            </a:r>
            <a:endParaRPr lang="en-GB" dirty="0"/>
          </a:p>
        </p:txBody>
      </p:sp>
      <p:pic>
        <p:nvPicPr>
          <p:cNvPr id="55299" name="Picture 2" descr="quantum efficiency">
            <a:extLst>
              <a:ext uri="{FF2B5EF4-FFF2-40B4-BE49-F238E27FC236}">
                <a16:creationId xmlns:a16="http://schemas.microsoft.com/office/drawing/2014/main" id="{56095200-B38F-441F-EDEE-480EA795069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547813" y="915988"/>
            <a:ext cx="4924425" cy="3371850"/>
          </a:xfrm>
          <a:noFill/>
        </p:spPr>
      </p:pic>
      <p:sp>
        <p:nvSpPr>
          <p:cNvPr id="55300" name="TextBox 5">
            <a:extLst>
              <a:ext uri="{FF2B5EF4-FFF2-40B4-BE49-F238E27FC236}">
                <a16:creationId xmlns:a16="http://schemas.microsoft.com/office/drawing/2014/main" id="{BAE6814E-A251-5F36-3166-89F894B2B7DE}"/>
              </a:ext>
            </a:extLst>
          </p:cNvPr>
          <p:cNvSpPr txBox="1">
            <a:spLocks noChangeArrowheads="1"/>
          </p:cNvSpPr>
          <p:nvPr/>
        </p:nvSpPr>
        <p:spPr bwMode="auto">
          <a:xfrm>
            <a:off x="1187450" y="4727575"/>
            <a:ext cx="65928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000">
                <a:latin typeface="Verdana" panose="020B0604030504040204" pitchFamily="34" charset="0"/>
              </a:rPr>
              <a:t>https://www.pveducation.org/pvcdrom/solar-cell-operation/quantum-efficiency</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Content Placeholder 2">
            <a:extLst>
              <a:ext uri="{FF2B5EF4-FFF2-40B4-BE49-F238E27FC236}">
                <a16:creationId xmlns:a16="http://schemas.microsoft.com/office/drawing/2014/main" id="{9D7BB4B3-E4F7-06F6-A53E-1CEE4BE9758D}"/>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TCO: random growth of crystals</a:t>
            </a:r>
          </a:p>
          <a:p>
            <a:endParaRPr lang="en-US" altLang="en-US" sz="1800">
              <a:latin typeface="Verdana" panose="020B0604030504040204" pitchFamily="34" charset="0"/>
            </a:endParaRPr>
          </a:p>
        </p:txBody>
      </p:sp>
      <p:pic>
        <p:nvPicPr>
          <p:cNvPr id="38915" name="Picture 4">
            <a:extLst>
              <a:ext uri="{FF2B5EF4-FFF2-40B4-BE49-F238E27FC236}">
                <a16:creationId xmlns:a16="http://schemas.microsoft.com/office/drawing/2014/main" id="{FD4DE7F2-D85A-BE0F-3E8F-67B723A1F9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713" y="1401763"/>
            <a:ext cx="5800725" cy="274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680F89BA-8003-220D-25E6-99194A1D34B5}"/>
              </a:ext>
            </a:extLst>
          </p:cNvPr>
          <p:cNvSpPr/>
          <p:nvPr/>
        </p:nvSpPr>
        <p:spPr>
          <a:xfrm>
            <a:off x="6659563" y="423863"/>
            <a:ext cx="2178050"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6" name="Rectangle 5">
            <a:extLst>
              <a:ext uri="{FF2B5EF4-FFF2-40B4-BE49-F238E27FC236}">
                <a16:creationId xmlns:a16="http://schemas.microsoft.com/office/drawing/2014/main" id="{0B5694D5-F368-799B-5264-BFA3C5B6CF2C}"/>
              </a:ext>
            </a:extLst>
          </p:cNvPr>
          <p:cNvSpPr/>
          <p:nvPr/>
        </p:nvSpPr>
        <p:spPr>
          <a:xfrm>
            <a:off x="6659563" y="1557338"/>
            <a:ext cx="2178050" cy="35242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7" name="Rectangle 6">
            <a:extLst>
              <a:ext uri="{FF2B5EF4-FFF2-40B4-BE49-F238E27FC236}">
                <a16:creationId xmlns:a16="http://schemas.microsoft.com/office/drawing/2014/main" id="{F52BCCFF-D87D-0BD7-8E0E-403557C7A104}"/>
              </a:ext>
            </a:extLst>
          </p:cNvPr>
          <p:cNvSpPr/>
          <p:nvPr/>
        </p:nvSpPr>
        <p:spPr>
          <a:xfrm>
            <a:off x="6659563" y="1917700"/>
            <a:ext cx="2178050" cy="10858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500 nm</a:t>
            </a:r>
            <a:endParaRPr lang="en-GB" sz="1800" dirty="0"/>
          </a:p>
        </p:txBody>
      </p:sp>
      <p:sp>
        <p:nvSpPr>
          <p:cNvPr id="8" name="Rectangle 7">
            <a:extLst>
              <a:ext uri="{FF2B5EF4-FFF2-40B4-BE49-F238E27FC236}">
                <a16:creationId xmlns:a16="http://schemas.microsoft.com/office/drawing/2014/main" id="{F543C8D2-89E5-A75B-3028-983413153A6E}"/>
              </a:ext>
            </a:extLst>
          </p:cNvPr>
          <p:cNvSpPr/>
          <p:nvPr/>
        </p:nvSpPr>
        <p:spPr>
          <a:xfrm>
            <a:off x="6659563" y="3003550"/>
            <a:ext cx="21780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9" name="Rectangle 8">
            <a:extLst>
              <a:ext uri="{FF2B5EF4-FFF2-40B4-BE49-F238E27FC236}">
                <a16:creationId xmlns:a16="http://schemas.microsoft.com/office/drawing/2014/main" id="{32A8E86C-CD7E-43F6-DBC4-219A00003D65}"/>
              </a:ext>
            </a:extLst>
          </p:cNvPr>
          <p:cNvSpPr/>
          <p:nvPr/>
        </p:nvSpPr>
        <p:spPr>
          <a:xfrm>
            <a:off x="6099175" y="3370263"/>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0" name="Rectangle 9">
            <a:extLst>
              <a:ext uri="{FF2B5EF4-FFF2-40B4-BE49-F238E27FC236}">
                <a16:creationId xmlns:a16="http://schemas.microsoft.com/office/drawing/2014/main" id="{E9EBD8E4-7818-65C3-70F2-7D2D76A75CD9}"/>
              </a:ext>
            </a:extLst>
          </p:cNvPr>
          <p:cNvSpPr/>
          <p:nvPr/>
        </p:nvSpPr>
        <p:spPr>
          <a:xfrm>
            <a:off x="6659563" y="811213"/>
            <a:ext cx="2178050"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oxide</a:t>
            </a:r>
            <a:endParaRPr lang="en-GB" sz="1800" dirty="0">
              <a:solidFill>
                <a:schemeClr val="bg2">
                  <a:lumMod val="25000"/>
                </a:schemeClr>
              </a:solidFill>
            </a:endParaRPr>
          </a:p>
        </p:txBody>
      </p:sp>
      <p:grpSp>
        <p:nvGrpSpPr>
          <p:cNvPr id="38922" name="Group 10">
            <a:extLst>
              <a:ext uri="{FF2B5EF4-FFF2-40B4-BE49-F238E27FC236}">
                <a16:creationId xmlns:a16="http://schemas.microsoft.com/office/drawing/2014/main" id="{573893CA-6794-EADC-DD1C-0E528FD654E6}"/>
              </a:ext>
            </a:extLst>
          </p:cNvPr>
          <p:cNvGrpSpPr>
            <a:grpSpLocks/>
          </p:cNvGrpSpPr>
          <p:nvPr/>
        </p:nvGrpSpPr>
        <p:grpSpPr bwMode="auto">
          <a:xfrm>
            <a:off x="6659563" y="1401763"/>
            <a:ext cx="2178050" cy="220662"/>
            <a:chOff x="4013272" y="411510"/>
            <a:chExt cx="2999830" cy="206469"/>
          </a:xfrm>
        </p:grpSpPr>
        <p:cxnSp>
          <p:nvCxnSpPr>
            <p:cNvPr id="12" name="Straight Connector 11">
              <a:extLst>
                <a:ext uri="{FF2B5EF4-FFF2-40B4-BE49-F238E27FC236}">
                  <a16:creationId xmlns:a16="http://schemas.microsoft.com/office/drawing/2014/main" id="{5BF04A4B-2C76-AEA0-4085-6D7ECEF8FA06}"/>
                </a:ext>
              </a:extLst>
            </p:cNvPr>
            <p:cNvCxnSpPr/>
            <p:nvPr/>
          </p:nvCxnSpPr>
          <p:spPr>
            <a:xfrm>
              <a:off x="4013272" y="533312"/>
              <a:ext cx="719346" cy="51988"/>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9DAEA1AA-F6B1-FF61-55F7-1B0A89675D62}"/>
                </a:ext>
              </a:extLst>
            </p:cNvPr>
            <p:cNvCxnSpPr>
              <a:cxnSpLocks/>
            </p:cNvCxnSpPr>
            <p:nvPr/>
          </p:nvCxnSpPr>
          <p:spPr>
            <a:xfrm flipV="1">
              <a:off x="4717314" y="411510"/>
              <a:ext cx="719346" cy="16933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A8E42A77-0E4C-467F-DCA8-C998E44D5F92}"/>
                </a:ext>
              </a:extLst>
            </p:cNvPr>
            <p:cNvCxnSpPr>
              <a:cxnSpLocks/>
            </p:cNvCxnSpPr>
            <p:nvPr/>
          </p:nvCxnSpPr>
          <p:spPr>
            <a:xfrm>
              <a:off x="5436660" y="411510"/>
              <a:ext cx="642821" cy="155966"/>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42D26D1-9156-BB31-F70B-584F21CA466E}"/>
                </a:ext>
              </a:extLst>
            </p:cNvPr>
            <p:cNvCxnSpPr>
              <a:cxnSpLocks/>
            </p:cNvCxnSpPr>
            <p:nvPr/>
          </p:nvCxnSpPr>
          <p:spPr>
            <a:xfrm flipV="1">
              <a:off x="6083854" y="451615"/>
              <a:ext cx="550989" cy="12923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1CE1B973-05D9-85AA-C7FD-3BE7F56A15D6}"/>
                </a:ext>
              </a:extLst>
            </p:cNvPr>
            <p:cNvCxnSpPr>
              <a:cxnSpLocks/>
            </p:cNvCxnSpPr>
            <p:nvPr/>
          </p:nvCxnSpPr>
          <p:spPr>
            <a:xfrm>
              <a:off x="6617351" y="445674"/>
              <a:ext cx="395751" cy="17230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18" name="Titel 6">
            <a:extLst>
              <a:ext uri="{FF2B5EF4-FFF2-40B4-BE49-F238E27FC236}">
                <a16:creationId xmlns:a16="http://schemas.microsoft.com/office/drawing/2014/main" id="{5D0FC0C1-9F3E-1010-716A-80646BE9AAB4}"/>
              </a:ext>
            </a:extLst>
          </p:cNvPr>
          <p:cNvSpPr>
            <a:spLocks noGrp="1"/>
          </p:cNvSpPr>
          <p:nvPr>
            <p:ph type="title"/>
          </p:nvPr>
        </p:nvSpPr>
        <p:spPr>
          <a:xfrm>
            <a:off x="250825" y="195263"/>
            <a:ext cx="8642350" cy="412750"/>
          </a:xfrm>
        </p:spPr>
        <p:txBody>
          <a:bodyPr>
            <a:normAutofit fontScale="90000"/>
          </a:bodyPr>
          <a:lstStyle/>
          <a:p>
            <a:pPr>
              <a:defRPr/>
            </a:pPr>
            <a:r>
              <a:rPr lang="nl-NL" dirty="0"/>
              <a:t>Light scattering </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892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2">
            <a:extLst>
              <a:ext uri="{FF2B5EF4-FFF2-40B4-BE49-F238E27FC236}">
                <a16:creationId xmlns:a16="http://schemas.microsoft.com/office/drawing/2014/main" id="{98EB6534-A3F7-842B-261F-327EA96460FC}"/>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TCO: etching</a:t>
            </a:r>
          </a:p>
          <a:p>
            <a:endParaRPr lang="en-US" altLang="en-US" sz="1800">
              <a:latin typeface="Verdana" panose="020B0604030504040204" pitchFamily="34" charset="0"/>
            </a:endParaRPr>
          </a:p>
        </p:txBody>
      </p:sp>
      <p:sp>
        <p:nvSpPr>
          <p:cNvPr id="5" name="Rectangle 4">
            <a:extLst>
              <a:ext uri="{FF2B5EF4-FFF2-40B4-BE49-F238E27FC236}">
                <a16:creationId xmlns:a16="http://schemas.microsoft.com/office/drawing/2014/main" id="{F12AFA74-5589-28BB-6C90-01BB480516CE}"/>
              </a:ext>
            </a:extLst>
          </p:cNvPr>
          <p:cNvSpPr/>
          <p:nvPr/>
        </p:nvSpPr>
        <p:spPr>
          <a:xfrm>
            <a:off x="6659563" y="423863"/>
            <a:ext cx="2178050"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6" name="Rectangle 5">
            <a:extLst>
              <a:ext uri="{FF2B5EF4-FFF2-40B4-BE49-F238E27FC236}">
                <a16:creationId xmlns:a16="http://schemas.microsoft.com/office/drawing/2014/main" id="{914A3333-F377-16FB-AACC-8FA81A956EDA}"/>
              </a:ext>
            </a:extLst>
          </p:cNvPr>
          <p:cNvSpPr/>
          <p:nvPr/>
        </p:nvSpPr>
        <p:spPr>
          <a:xfrm>
            <a:off x="6659563" y="1557338"/>
            <a:ext cx="2178050" cy="35242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7" name="Rectangle 6">
            <a:extLst>
              <a:ext uri="{FF2B5EF4-FFF2-40B4-BE49-F238E27FC236}">
                <a16:creationId xmlns:a16="http://schemas.microsoft.com/office/drawing/2014/main" id="{6F782EE1-2FAC-F676-81DD-8CEAECB8FE75}"/>
              </a:ext>
            </a:extLst>
          </p:cNvPr>
          <p:cNvSpPr/>
          <p:nvPr/>
        </p:nvSpPr>
        <p:spPr>
          <a:xfrm>
            <a:off x="6659563" y="1917700"/>
            <a:ext cx="2178050" cy="10858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500 nm</a:t>
            </a:r>
            <a:endParaRPr lang="en-GB" sz="1800" dirty="0"/>
          </a:p>
        </p:txBody>
      </p:sp>
      <p:sp>
        <p:nvSpPr>
          <p:cNvPr id="8" name="Rectangle 7">
            <a:extLst>
              <a:ext uri="{FF2B5EF4-FFF2-40B4-BE49-F238E27FC236}">
                <a16:creationId xmlns:a16="http://schemas.microsoft.com/office/drawing/2014/main" id="{35729895-8B59-2C7E-6DB6-52FCC3DF730E}"/>
              </a:ext>
            </a:extLst>
          </p:cNvPr>
          <p:cNvSpPr/>
          <p:nvPr/>
        </p:nvSpPr>
        <p:spPr>
          <a:xfrm>
            <a:off x="6659563" y="3003550"/>
            <a:ext cx="21780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9" name="Rectangle 8">
            <a:extLst>
              <a:ext uri="{FF2B5EF4-FFF2-40B4-BE49-F238E27FC236}">
                <a16:creationId xmlns:a16="http://schemas.microsoft.com/office/drawing/2014/main" id="{F8D67AC2-95AE-2B80-4AD7-AF3C33D41B3C}"/>
              </a:ext>
            </a:extLst>
          </p:cNvPr>
          <p:cNvSpPr/>
          <p:nvPr/>
        </p:nvSpPr>
        <p:spPr>
          <a:xfrm>
            <a:off x="6099175" y="3370263"/>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0" name="Rectangle 9">
            <a:extLst>
              <a:ext uri="{FF2B5EF4-FFF2-40B4-BE49-F238E27FC236}">
                <a16:creationId xmlns:a16="http://schemas.microsoft.com/office/drawing/2014/main" id="{006CD76C-3B43-6F5B-792F-2481CEE7F19B}"/>
              </a:ext>
            </a:extLst>
          </p:cNvPr>
          <p:cNvSpPr/>
          <p:nvPr/>
        </p:nvSpPr>
        <p:spPr>
          <a:xfrm>
            <a:off x="6659563" y="811213"/>
            <a:ext cx="2178050"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oxide</a:t>
            </a:r>
            <a:endParaRPr lang="en-GB" sz="1800" dirty="0">
              <a:solidFill>
                <a:schemeClr val="bg2">
                  <a:lumMod val="25000"/>
                </a:schemeClr>
              </a:solidFill>
            </a:endParaRPr>
          </a:p>
        </p:txBody>
      </p:sp>
      <p:grpSp>
        <p:nvGrpSpPr>
          <p:cNvPr id="57353" name="Group 10">
            <a:extLst>
              <a:ext uri="{FF2B5EF4-FFF2-40B4-BE49-F238E27FC236}">
                <a16:creationId xmlns:a16="http://schemas.microsoft.com/office/drawing/2014/main" id="{F5C98A74-36D9-3141-61BA-F9A3A99881B0}"/>
              </a:ext>
            </a:extLst>
          </p:cNvPr>
          <p:cNvGrpSpPr>
            <a:grpSpLocks/>
          </p:cNvGrpSpPr>
          <p:nvPr/>
        </p:nvGrpSpPr>
        <p:grpSpPr bwMode="auto">
          <a:xfrm>
            <a:off x="6659563" y="1401763"/>
            <a:ext cx="2178050" cy="220662"/>
            <a:chOff x="4013272" y="411510"/>
            <a:chExt cx="2999830" cy="206469"/>
          </a:xfrm>
        </p:grpSpPr>
        <p:cxnSp>
          <p:nvCxnSpPr>
            <p:cNvPr id="12" name="Straight Connector 11">
              <a:extLst>
                <a:ext uri="{FF2B5EF4-FFF2-40B4-BE49-F238E27FC236}">
                  <a16:creationId xmlns:a16="http://schemas.microsoft.com/office/drawing/2014/main" id="{4710D3C0-6BD8-7F65-5933-47F4A134E829}"/>
                </a:ext>
              </a:extLst>
            </p:cNvPr>
            <p:cNvCxnSpPr/>
            <p:nvPr/>
          </p:nvCxnSpPr>
          <p:spPr>
            <a:xfrm>
              <a:off x="4013272" y="533312"/>
              <a:ext cx="719346" cy="51988"/>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E320C61-CB76-2ECE-C6C1-AB2600395CEA}"/>
                </a:ext>
              </a:extLst>
            </p:cNvPr>
            <p:cNvCxnSpPr>
              <a:cxnSpLocks/>
            </p:cNvCxnSpPr>
            <p:nvPr/>
          </p:nvCxnSpPr>
          <p:spPr>
            <a:xfrm flipV="1">
              <a:off x="4717314" y="411510"/>
              <a:ext cx="719346" cy="16933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F4964799-4FC7-DBB9-F1DA-9DEE2EA33541}"/>
                </a:ext>
              </a:extLst>
            </p:cNvPr>
            <p:cNvCxnSpPr>
              <a:cxnSpLocks/>
            </p:cNvCxnSpPr>
            <p:nvPr/>
          </p:nvCxnSpPr>
          <p:spPr>
            <a:xfrm>
              <a:off x="5436660" y="411510"/>
              <a:ext cx="642821" cy="155966"/>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560AA3E3-C897-3154-D67C-66B4A0EAA875}"/>
                </a:ext>
              </a:extLst>
            </p:cNvPr>
            <p:cNvCxnSpPr>
              <a:cxnSpLocks/>
            </p:cNvCxnSpPr>
            <p:nvPr/>
          </p:nvCxnSpPr>
          <p:spPr>
            <a:xfrm flipV="1">
              <a:off x="6083854" y="451615"/>
              <a:ext cx="550989" cy="12923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82328737-F98E-3CA6-B128-70C35181D07C}"/>
                </a:ext>
              </a:extLst>
            </p:cNvPr>
            <p:cNvCxnSpPr>
              <a:cxnSpLocks/>
            </p:cNvCxnSpPr>
            <p:nvPr/>
          </p:nvCxnSpPr>
          <p:spPr>
            <a:xfrm>
              <a:off x="6617351" y="445674"/>
              <a:ext cx="395751" cy="17230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grpSp>
      <p:pic>
        <p:nvPicPr>
          <p:cNvPr id="57354" name="Picture 3">
            <a:extLst>
              <a:ext uri="{FF2B5EF4-FFF2-40B4-BE49-F238E27FC236}">
                <a16:creationId xmlns:a16="http://schemas.microsoft.com/office/drawing/2014/main" id="{C98DBAFA-8164-70CF-F265-9E1452F23A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75" y="1420813"/>
            <a:ext cx="5683250" cy="273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itel 6">
            <a:extLst>
              <a:ext uri="{FF2B5EF4-FFF2-40B4-BE49-F238E27FC236}">
                <a16:creationId xmlns:a16="http://schemas.microsoft.com/office/drawing/2014/main" id="{3F12C5FC-C7D4-F716-E604-6BE63A74D443}"/>
              </a:ext>
            </a:extLst>
          </p:cNvPr>
          <p:cNvSpPr>
            <a:spLocks noGrp="1"/>
          </p:cNvSpPr>
          <p:nvPr>
            <p:ph type="title"/>
          </p:nvPr>
        </p:nvSpPr>
        <p:spPr>
          <a:xfrm>
            <a:off x="250825" y="195263"/>
            <a:ext cx="8642350" cy="412750"/>
          </a:xfrm>
        </p:spPr>
        <p:txBody>
          <a:bodyPr>
            <a:normAutofit fontScale="90000"/>
          </a:bodyPr>
          <a:lstStyle/>
          <a:p>
            <a:pPr>
              <a:defRPr/>
            </a:pPr>
            <a:r>
              <a:rPr lang="nl-NL" dirty="0"/>
              <a:t>Light scattering</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27246-D846-52A4-7FBD-BCC0917CE404}"/>
              </a:ext>
            </a:extLst>
          </p:cNvPr>
          <p:cNvSpPr>
            <a:spLocks noGrp="1"/>
          </p:cNvSpPr>
          <p:nvPr>
            <p:ph type="title"/>
          </p:nvPr>
        </p:nvSpPr>
        <p:spPr>
          <a:xfrm>
            <a:off x="250825" y="195263"/>
            <a:ext cx="8642350" cy="412750"/>
          </a:xfrm>
        </p:spPr>
        <p:txBody>
          <a:bodyPr>
            <a:normAutofit fontScale="90000"/>
          </a:bodyPr>
          <a:lstStyle/>
          <a:p>
            <a:pPr>
              <a:defRPr/>
            </a:pPr>
            <a:r>
              <a:rPr lang="en-US" dirty="0"/>
              <a:t>Back reflector</a:t>
            </a:r>
            <a:endParaRPr lang="en-GB" dirty="0"/>
          </a:p>
        </p:txBody>
      </p:sp>
      <p:sp>
        <p:nvSpPr>
          <p:cNvPr id="58371" name="Content Placeholder 2">
            <a:extLst>
              <a:ext uri="{FF2B5EF4-FFF2-40B4-BE49-F238E27FC236}">
                <a16:creationId xmlns:a16="http://schemas.microsoft.com/office/drawing/2014/main" id="{D93643D3-A522-3D40-8805-389848DA1B03}"/>
              </a:ext>
            </a:extLst>
          </p:cNvPr>
          <p:cNvSpPr>
            <a:spLocks noGrp="1"/>
          </p:cNvSpPr>
          <p:nvPr>
            <p:ph idx="1"/>
          </p:nvPr>
        </p:nvSpPr>
        <p:spPr>
          <a:xfrm>
            <a:off x="250825" y="627063"/>
            <a:ext cx="4681538" cy="1728787"/>
          </a:xfrm>
        </p:spPr>
        <p:txBody>
          <a:bodyPr/>
          <a:lstStyle/>
          <a:p>
            <a:r>
              <a:rPr lang="en-US" altLang="en-US" sz="1800">
                <a:latin typeface="Verdana" panose="020B0604030504040204" pitchFamily="34" charset="0"/>
              </a:rPr>
              <a:t>Increase the reflection at the back</a:t>
            </a:r>
          </a:p>
          <a:p>
            <a:pPr lvl="1"/>
            <a:r>
              <a:rPr lang="en-US" altLang="en-US" sz="1200">
                <a:latin typeface="Verdana" panose="020B0604030504040204" pitchFamily="34" charset="0"/>
              </a:rPr>
              <a:t>Matching refractive indices</a:t>
            </a:r>
          </a:p>
          <a:p>
            <a:pPr lvl="1"/>
            <a:r>
              <a:rPr lang="en-US" altLang="en-US" sz="1200">
                <a:latin typeface="Verdana" panose="020B0604030504040204" pitchFamily="34" charset="0"/>
              </a:rPr>
              <a:t>Low k materials: N = n + ik</a:t>
            </a:r>
          </a:p>
          <a:p>
            <a:pPr lvl="2"/>
            <a:r>
              <a:rPr lang="en-US" altLang="nl-BE" sz="1000">
                <a:latin typeface="Verdana" panose="020B0604030504040204" pitchFamily="34" charset="0"/>
              </a:rPr>
              <a:t>N</a:t>
            </a:r>
            <a:r>
              <a:rPr lang="en-US" altLang="nl-BE" sz="1000" baseline="-25000">
                <a:latin typeface="Verdana" panose="020B0604030504040204" pitchFamily="34" charset="0"/>
              </a:rPr>
              <a:t>2</a:t>
            </a:r>
            <a:r>
              <a:rPr lang="en-US" altLang="nl-BE" sz="1000">
                <a:latin typeface="Verdana" panose="020B0604030504040204" pitchFamily="34" charset="0"/>
              </a:rPr>
              <a:t> low and k (absorption) low</a:t>
            </a:r>
          </a:p>
          <a:p>
            <a:pPr lvl="2"/>
            <a:r>
              <a:rPr lang="en-US" altLang="nl-BE" sz="1000">
                <a:latin typeface="Verdana" panose="020B0604030504040204" pitchFamily="34" charset="0"/>
              </a:rPr>
              <a:t>When k is high </a:t>
            </a:r>
            <a:r>
              <a:rPr lang="en-US" altLang="nl-BE" sz="1000">
                <a:latin typeface="Verdana" panose="020B0604030504040204" pitchFamily="34" charset="0"/>
                <a:sym typeface="Wingdings" panose="05000000000000000000" pitchFamily="2" charset="2"/>
              </a:rPr>
              <a:t> absorption</a:t>
            </a:r>
          </a:p>
          <a:p>
            <a:pPr lvl="1"/>
            <a:r>
              <a:rPr lang="en-US" altLang="nl-BE" sz="1500">
                <a:latin typeface="Verdana" panose="020B0604030504040204" pitchFamily="34" charset="0"/>
                <a:sym typeface="Wingdings" panose="05000000000000000000" pitchFamily="2" charset="2"/>
              </a:rPr>
              <a:t>Metals: low n high k </a:t>
            </a:r>
          </a:p>
          <a:p>
            <a:pPr lvl="2"/>
            <a:r>
              <a:rPr lang="en-US" altLang="nl-BE" sz="1100">
                <a:latin typeface="Verdana" panose="020B0604030504040204" pitchFamily="34" charset="0"/>
                <a:sym typeface="Wingdings" panose="05000000000000000000" pitchFamily="2" charset="2"/>
              </a:rPr>
              <a:t>Absorption of light instead of reflection</a:t>
            </a:r>
          </a:p>
          <a:p>
            <a:pPr lvl="1"/>
            <a:endParaRPr lang="en-US" altLang="en-US" sz="1200">
              <a:latin typeface="Verdana" panose="020B0604030504040204" pitchFamily="34" charset="0"/>
            </a:endParaRPr>
          </a:p>
          <a:p>
            <a:endParaRPr lang="en-US" altLang="en-US" sz="1800">
              <a:latin typeface="Verdana" panose="020B0604030504040204" pitchFamily="34" charset="0"/>
            </a:endParaRPr>
          </a:p>
          <a:p>
            <a:endParaRPr lang="en-US" altLang="en-US" sz="1800">
              <a:latin typeface="Verdana" panose="020B0604030504040204" pitchFamily="34" charset="0"/>
            </a:endParaRPr>
          </a:p>
        </p:txBody>
      </p:sp>
      <p:sp>
        <p:nvSpPr>
          <p:cNvPr id="9" name="Rectangle 8">
            <a:extLst>
              <a:ext uri="{FF2B5EF4-FFF2-40B4-BE49-F238E27FC236}">
                <a16:creationId xmlns:a16="http://schemas.microsoft.com/office/drawing/2014/main" id="{6703FE7E-8C9B-FB41-7A6B-DEBF33D5CB54}"/>
              </a:ext>
            </a:extLst>
          </p:cNvPr>
          <p:cNvSpPr/>
          <p:nvPr/>
        </p:nvSpPr>
        <p:spPr>
          <a:xfrm>
            <a:off x="5348288" y="2128838"/>
            <a:ext cx="2178050" cy="10858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500 nm</a:t>
            </a:r>
            <a:endParaRPr lang="en-GB" sz="1800" dirty="0"/>
          </a:p>
        </p:txBody>
      </p:sp>
      <p:sp>
        <p:nvSpPr>
          <p:cNvPr id="10" name="Rectangle 9">
            <a:extLst>
              <a:ext uri="{FF2B5EF4-FFF2-40B4-BE49-F238E27FC236}">
                <a16:creationId xmlns:a16="http://schemas.microsoft.com/office/drawing/2014/main" id="{667AFF1E-3D47-63EA-D5D3-B0206A40FA8E}"/>
              </a:ext>
            </a:extLst>
          </p:cNvPr>
          <p:cNvSpPr/>
          <p:nvPr/>
        </p:nvSpPr>
        <p:spPr>
          <a:xfrm>
            <a:off x="5348288" y="3214688"/>
            <a:ext cx="2178050" cy="360362"/>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1" name="Rectangle 10">
            <a:extLst>
              <a:ext uri="{FF2B5EF4-FFF2-40B4-BE49-F238E27FC236}">
                <a16:creationId xmlns:a16="http://schemas.microsoft.com/office/drawing/2014/main" id="{F8DA38F0-06C2-481F-1C86-C0C1D41C3C4B}"/>
              </a:ext>
            </a:extLst>
          </p:cNvPr>
          <p:cNvSpPr/>
          <p:nvPr/>
        </p:nvSpPr>
        <p:spPr>
          <a:xfrm>
            <a:off x="4787900" y="3581400"/>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58375" name="TextBox 11">
            <a:extLst>
              <a:ext uri="{FF2B5EF4-FFF2-40B4-BE49-F238E27FC236}">
                <a16:creationId xmlns:a16="http://schemas.microsoft.com/office/drawing/2014/main" id="{DB4D7D8B-7E51-0B43-5FD6-BD9688BF0F10}"/>
              </a:ext>
            </a:extLst>
          </p:cNvPr>
          <p:cNvSpPr txBox="1">
            <a:spLocks noChangeArrowheads="1"/>
          </p:cNvSpPr>
          <p:nvPr/>
        </p:nvSpPr>
        <p:spPr bwMode="auto">
          <a:xfrm>
            <a:off x="7508875" y="3011488"/>
            <a:ext cx="91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N</a:t>
            </a:r>
            <a:r>
              <a:rPr lang="en-US" altLang="en-US" sz="2800" baseline="-25000">
                <a:latin typeface="Verdana" panose="020B0604030504040204" pitchFamily="34" charset="0"/>
              </a:rPr>
              <a:t>1</a:t>
            </a:r>
            <a:endParaRPr lang="en-GB" altLang="en-US" sz="2800" baseline="-25000">
              <a:latin typeface="Verdana" panose="020B0604030504040204" pitchFamily="34" charset="0"/>
            </a:endParaRPr>
          </a:p>
        </p:txBody>
      </p:sp>
      <p:sp>
        <p:nvSpPr>
          <p:cNvPr id="58376" name="TextBox 15">
            <a:extLst>
              <a:ext uri="{FF2B5EF4-FFF2-40B4-BE49-F238E27FC236}">
                <a16:creationId xmlns:a16="http://schemas.microsoft.com/office/drawing/2014/main" id="{7E30875A-4055-85A0-9E12-3CA59901C988}"/>
              </a:ext>
            </a:extLst>
          </p:cNvPr>
          <p:cNvSpPr txBox="1">
            <a:spLocks noChangeArrowheads="1"/>
          </p:cNvSpPr>
          <p:nvPr/>
        </p:nvSpPr>
        <p:spPr bwMode="auto">
          <a:xfrm>
            <a:off x="7508875" y="3667125"/>
            <a:ext cx="8794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N</a:t>
            </a:r>
            <a:r>
              <a:rPr lang="en-US" altLang="en-US" sz="2800" baseline="-25000">
                <a:latin typeface="Verdana" panose="020B0604030504040204" pitchFamily="34" charset="0"/>
              </a:rPr>
              <a:t>2</a:t>
            </a:r>
            <a:endParaRPr lang="en-GB" altLang="en-US" sz="2800" baseline="-25000">
              <a:latin typeface="Verdana" panose="020B0604030504040204" pitchFamily="34" charset="0"/>
            </a:endParaRP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52D29-988A-A06B-50BA-5D164213A302}"/>
              </a:ext>
            </a:extLst>
          </p:cNvPr>
          <p:cNvSpPr>
            <a:spLocks noGrp="1"/>
          </p:cNvSpPr>
          <p:nvPr>
            <p:ph type="title"/>
          </p:nvPr>
        </p:nvSpPr>
        <p:spPr>
          <a:xfrm>
            <a:off x="250825" y="195263"/>
            <a:ext cx="8642350" cy="412750"/>
          </a:xfrm>
        </p:spPr>
        <p:txBody>
          <a:bodyPr>
            <a:normAutofit fontScale="90000"/>
          </a:bodyPr>
          <a:lstStyle/>
          <a:p>
            <a:pPr>
              <a:defRPr/>
            </a:pPr>
            <a:r>
              <a:rPr lang="en-US" dirty="0"/>
              <a:t>Back reflector</a:t>
            </a:r>
            <a:endParaRPr lang="en-GB" dirty="0"/>
          </a:p>
        </p:txBody>
      </p:sp>
      <p:sp>
        <p:nvSpPr>
          <p:cNvPr id="59395" name="Content Placeholder 2">
            <a:extLst>
              <a:ext uri="{FF2B5EF4-FFF2-40B4-BE49-F238E27FC236}">
                <a16:creationId xmlns:a16="http://schemas.microsoft.com/office/drawing/2014/main" id="{2EBAD31E-FD4C-1B50-42D5-91475C3C5272}"/>
              </a:ext>
            </a:extLst>
          </p:cNvPr>
          <p:cNvSpPr>
            <a:spLocks noGrp="1"/>
          </p:cNvSpPr>
          <p:nvPr>
            <p:ph idx="1"/>
          </p:nvPr>
        </p:nvSpPr>
        <p:spPr>
          <a:xfrm>
            <a:off x="250825" y="627063"/>
            <a:ext cx="4681538" cy="3943350"/>
          </a:xfrm>
        </p:spPr>
        <p:txBody>
          <a:bodyPr/>
          <a:lstStyle/>
          <a:p>
            <a:r>
              <a:rPr lang="en-US" altLang="en-US" sz="1800">
                <a:latin typeface="Verdana" panose="020B0604030504040204" pitchFamily="34" charset="0"/>
              </a:rPr>
              <a:t>Increase the reflection at the back</a:t>
            </a:r>
          </a:p>
          <a:p>
            <a:pPr lvl="1"/>
            <a:r>
              <a:rPr lang="en-US" altLang="en-US" sz="1200">
                <a:latin typeface="Verdana" panose="020B0604030504040204" pitchFamily="34" charset="0"/>
              </a:rPr>
              <a:t>Matching refractive indices</a:t>
            </a:r>
          </a:p>
          <a:p>
            <a:pPr lvl="1"/>
            <a:r>
              <a:rPr lang="en-US" altLang="en-US" sz="1200">
                <a:latin typeface="Verdana" panose="020B0604030504040204" pitchFamily="34" charset="0"/>
              </a:rPr>
              <a:t>Low k materials: N = n + ik</a:t>
            </a:r>
          </a:p>
          <a:p>
            <a:pPr lvl="2"/>
            <a:r>
              <a:rPr lang="en-US" altLang="nl-BE" sz="1000">
                <a:latin typeface="Verdana" panose="020B0604030504040204" pitchFamily="34" charset="0"/>
              </a:rPr>
              <a:t>N</a:t>
            </a:r>
            <a:r>
              <a:rPr lang="en-US" altLang="nl-BE" sz="1000" baseline="-25000">
                <a:latin typeface="Verdana" panose="020B0604030504040204" pitchFamily="34" charset="0"/>
              </a:rPr>
              <a:t>2</a:t>
            </a:r>
            <a:r>
              <a:rPr lang="en-US" altLang="nl-BE" sz="1000">
                <a:latin typeface="Verdana" panose="020B0604030504040204" pitchFamily="34" charset="0"/>
              </a:rPr>
              <a:t> low and k (absorption) low</a:t>
            </a:r>
          </a:p>
          <a:p>
            <a:pPr lvl="2"/>
            <a:r>
              <a:rPr lang="en-US" altLang="nl-BE" sz="1000">
                <a:latin typeface="Verdana" panose="020B0604030504040204" pitchFamily="34" charset="0"/>
              </a:rPr>
              <a:t>Insertion of low k and low n layer (ZnO)</a:t>
            </a:r>
            <a:endParaRPr lang="en-GB" altLang="nl-BE" sz="1100">
              <a:latin typeface="Verdana" panose="020B0604030504040204" pitchFamily="34" charset="0"/>
            </a:endParaRPr>
          </a:p>
          <a:p>
            <a:pPr lvl="1"/>
            <a:endParaRPr lang="en-US" altLang="en-US" sz="1200">
              <a:latin typeface="Verdana" panose="020B0604030504040204" pitchFamily="34" charset="0"/>
            </a:endParaRPr>
          </a:p>
          <a:p>
            <a:endParaRPr lang="en-US" altLang="en-US" sz="1800">
              <a:latin typeface="Verdana" panose="020B0604030504040204" pitchFamily="34" charset="0"/>
            </a:endParaRPr>
          </a:p>
          <a:p>
            <a:endParaRPr lang="en-US" altLang="en-US" sz="1800">
              <a:latin typeface="Verdana" panose="020B0604030504040204" pitchFamily="34" charset="0"/>
            </a:endParaRPr>
          </a:p>
        </p:txBody>
      </p:sp>
      <p:pic>
        <p:nvPicPr>
          <p:cNvPr id="59396" name="Picture 3">
            <a:extLst>
              <a:ext uri="{FF2B5EF4-FFF2-40B4-BE49-F238E27FC236}">
                <a16:creationId xmlns:a16="http://schemas.microsoft.com/office/drawing/2014/main" id="{D58FB39E-2F64-29DF-FEE0-B1F7358330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700" y="1760538"/>
            <a:ext cx="3971925" cy="284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a:extLst>
              <a:ext uri="{FF2B5EF4-FFF2-40B4-BE49-F238E27FC236}">
                <a16:creationId xmlns:a16="http://schemas.microsoft.com/office/drawing/2014/main" id="{892D106A-AE7C-940D-E60B-C46EB0F233C2}"/>
              </a:ext>
            </a:extLst>
          </p:cNvPr>
          <p:cNvSpPr/>
          <p:nvPr/>
        </p:nvSpPr>
        <p:spPr>
          <a:xfrm>
            <a:off x="5348288" y="2128838"/>
            <a:ext cx="2178050" cy="10858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500 nm</a:t>
            </a:r>
            <a:endParaRPr lang="en-GB" sz="1800" dirty="0"/>
          </a:p>
        </p:txBody>
      </p:sp>
      <p:sp>
        <p:nvSpPr>
          <p:cNvPr id="10" name="Rectangle 9">
            <a:extLst>
              <a:ext uri="{FF2B5EF4-FFF2-40B4-BE49-F238E27FC236}">
                <a16:creationId xmlns:a16="http://schemas.microsoft.com/office/drawing/2014/main" id="{7A8EA74E-62E7-4589-2DAD-E5717CC767C6}"/>
              </a:ext>
            </a:extLst>
          </p:cNvPr>
          <p:cNvSpPr/>
          <p:nvPr/>
        </p:nvSpPr>
        <p:spPr>
          <a:xfrm>
            <a:off x="5348288" y="3214688"/>
            <a:ext cx="2178050" cy="360362"/>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1" name="Rectangle 10">
            <a:extLst>
              <a:ext uri="{FF2B5EF4-FFF2-40B4-BE49-F238E27FC236}">
                <a16:creationId xmlns:a16="http://schemas.microsoft.com/office/drawing/2014/main" id="{DABA9321-01E4-FA26-E03F-3BBAF1D6BD6E}"/>
              </a:ext>
            </a:extLst>
          </p:cNvPr>
          <p:cNvSpPr/>
          <p:nvPr/>
        </p:nvSpPr>
        <p:spPr>
          <a:xfrm>
            <a:off x="4787900" y="3581400"/>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59400" name="TextBox 11">
            <a:extLst>
              <a:ext uri="{FF2B5EF4-FFF2-40B4-BE49-F238E27FC236}">
                <a16:creationId xmlns:a16="http://schemas.microsoft.com/office/drawing/2014/main" id="{B671DCBC-231B-926D-599C-10BD13C67B2B}"/>
              </a:ext>
            </a:extLst>
          </p:cNvPr>
          <p:cNvSpPr txBox="1">
            <a:spLocks noChangeArrowheads="1"/>
          </p:cNvSpPr>
          <p:nvPr/>
        </p:nvSpPr>
        <p:spPr bwMode="auto">
          <a:xfrm>
            <a:off x="7508875" y="3011488"/>
            <a:ext cx="91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N</a:t>
            </a:r>
            <a:r>
              <a:rPr lang="en-US" altLang="en-US" sz="2800" baseline="-25000">
                <a:latin typeface="Verdana" panose="020B0604030504040204" pitchFamily="34" charset="0"/>
              </a:rPr>
              <a:t>1</a:t>
            </a:r>
            <a:endParaRPr lang="en-GB" altLang="en-US" sz="2800" baseline="-25000">
              <a:latin typeface="Verdana" panose="020B0604030504040204" pitchFamily="34" charset="0"/>
            </a:endParaRPr>
          </a:p>
        </p:txBody>
      </p:sp>
      <p:sp>
        <p:nvSpPr>
          <p:cNvPr id="59401" name="TextBox 15">
            <a:extLst>
              <a:ext uri="{FF2B5EF4-FFF2-40B4-BE49-F238E27FC236}">
                <a16:creationId xmlns:a16="http://schemas.microsoft.com/office/drawing/2014/main" id="{F2DF36AF-0E42-63B2-E1AC-1E967F89D6FA}"/>
              </a:ext>
            </a:extLst>
          </p:cNvPr>
          <p:cNvSpPr txBox="1">
            <a:spLocks noChangeArrowheads="1"/>
          </p:cNvSpPr>
          <p:nvPr/>
        </p:nvSpPr>
        <p:spPr bwMode="auto">
          <a:xfrm>
            <a:off x="7508875" y="3667125"/>
            <a:ext cx="8794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latin typeface="Verdana" panose="020B0604030504040204" pitchFamily="34" charset="0"/>
              </a:rPr>
              <a:t>N</a:t>
            </a:r>
            <a:r>
              <a:rPr lang="en-US" altLang="en-US" sz="2800" baseline="-25000">
                <a:latin typeface="Verdana" panose="020B0604030504040204" pitchFamily="34" charset="0"/>
              </a:rPr>
              <a:t>2</a:t>
            </a:r>
            <a:endParaRPr lang="en-GB" altLang="en-US" sz="2800" baseline="-25000">
              <a:latin typeface="Verdana" panose="020B0604030504040204" pitchFamily="34" charset="0"/>
            </a:endParaRPr>
          </a:p>
        </p:txBody>
      </p:sp>
      <p:grpSp>
        <p:nvGrpSpPr>
          <p:cNvPr id="37899" name="Group 12">
            <a:extLst>
              <a:ext uri="{FF2B5EF4-FFF2-40B4-BE49-F238E27FC236}">
                <a16:creationId xmlns:a16="http://schemas.microsoft.com/office/drawing/2014/main" id="{A65C225B-E62E-90F9-5653-697EDA3C8091}"/>
              </a:ext>
            </a:extLst>
          </p:cNvPr>
          <p:cNvGrpSpPr>
            <a:grpSpLocks/>
          </p:cNvGrpSpPr>
          <p:nvPr/>
        </p:nvGrpSpPr>
        <p:grpSpPr bwMode="auto">
          <a:xfrm>
            <a:off x="5348288" y="3489325"/>
            <a:ext cx="2860675" cy="811213"/>
            <a:chOff x="5348411" y="3284900"/>
            <a:chExt cx="2859819" cy="810478"/>
          </a:xfrm>
        </p:grpSpPr>
        <p:sp>
          <p:nvSpPr>
            <p:cNvPr id="3" name="Rectangle 2">
              <a:extLst>
                <a:ext uri="{FF2B5EF4-FFF2-40B4-BE49-F238E27FC236}">
                  <a16:creationId xmlns:a16="http://schemas.microsoft.com/office/drawing/2014/main" id="{0C9DE6F2-999A-61CE-5F0E-203CE7D0EDC3}"/>
                </a:ext>
              </a:extLst>
            </p:cNvPr>
            <p:cNvSpPr/>
            <p:nvPr/>
          </p:nvSpPr>
          <p:spPr>
            <a:xfrm>
              <a:off x="5348411" y="3284900"/>
              <a:ext cx="2175811" cy="90406"/>
            </a:xfrm>
            <a:prstGeom prst="rect">
              <a:avLst/>
            </a:prstGeom>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59404" name="TextBox 16">
              <a:extLst>
                <a:ext uri="{FF2B5EF4-FFF2-40B4-BE49-F238E27FC236}">
                  <a16:creationId xmlns:a16="http://schemas.microsoft.com/office/drawing/2014/main" id="{E91BC8F8-BAFB-4F31-DC77-577E8F0FD3F3}"/>
                </a:ext>
              </a:extLst>
            </p:cNvPr>
            <p:cNvSpPr txBox="1">
              <a:spLocks noChangeArrowheads="1"/>
            </p:cNvSpPr>
            <p:nvPr/>
          </p:nvSpPr>
          <p:spPr bwMode="auto">
            <a:xfrm>
              <a:off x="7534186" y="3284900"/>
              <a:ext cx="674044" cy="81047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800">
                  <a:solidFill>
                    <a:schemeClr val="accent1"/>
                  </a:solidFill>
                  <a:latin typeface="Verdana" panose="020B0604030504040204" pitchFamily="34" charset="0"/>
                </a:rPr>
                <a:t>N</a:t>
              </a:r>
              <a:r>
                <a:rPr lang="en-US" altLang="en-US" sz="2800" baseline="-25000">
                  <a:solidFill>
                    <a:schemeClr val="accent1"/>
                  </a:solidFill>
                  <a:latin typeface="Verdana" panose="020B0604030504040204" pitchFamily="34" charset="0"/>
                </a:rPr>
                <a:t>2</a:t>
              </a:r>
            </a:p>
            <a:p>
              <a:pPr>
                <a:spcBef>
                  <a:spcPct val="0"/>
                </a:spcBef>
                <a:buFontTx/>
                <a:buNone/>
              </a:pPr>
              <a:endParaRPr lang="en-GB" altLang="en-US" sz="2800" baseline="-25000">
                <a:latin typeface="Verdana" panose="020B0604030504040204" pitchFamily="34" charset="0"/>
              </a:endParaRP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78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635E4-0551-FBFD-FFE1-2AA915322D6A}"/>
              </a:ext>
            </a:extLst>
          </p:cNvPr>
          <p:cNvSpPr>
            <a:spLocks noGrp="1"/>
          </p:cNvSpPr>
          <p:nvPr>
            <p:ph type="title"/>
          </p:nvPr>
        </p:nvSpPr>
        <p:spPr>
          <a:xfrm>
            <a:off x="250825" y="195263"/>
            <a:ext cx="8642350" cy="412750"/>
          </a:xfrm>
        </p:spPr>
        <p:txBody>
          <a:bodyPr>
            <a:normAutofit fontScale="90000"/>
          </a:bodyPr>
          <a:lstStyle/>
          <a:p>
            <a:pPr>
              <a:defRPr/>
            </a:pPr>
            <a:r>
              <a:rPr lang="en-US" dirty="0"/>
              <a:t>Thin film Si cells</a:t>
            </a:r>
            <a:endParaRPr lang="en-GB" dirty="0"/>
          </a:p>
        </p:txBody>
      </p:sp>
      <p:sp>
        <p:nvSpPr>
          <p:cNvPr id="60419" name="Content Placeholder 2">
            <a:extLst>
              <a:ext uri="{FF2B5EF4-FFF2-40B4-BE49-F238E27FC236}">
                <a16:creationId xmlns:a16="http://schemas.microsoft.com/office/drawing/2014/main" id="{1EA124EB-BC0A-A9DF-986E-BA66EA319DA2}"/>
              </a:ext>
            </a:extLst>
          </p:cNvPr>
          <p:cNvSpPr>
            <a:spLocks noGrp="1"/>
          </p:cNvSpPr>
          <p:nvPr>
            <p:ph idx="1"/>
          </p:nvPr>
        </p:nvSpPr>
        <p:spPr>
          <a:xfrm>
            <a:off x="250825" y="627063"/>
            <a:ext cx="8642350" cy="3943350"/>
          </a:xfrm>
        </p:spPr>
        <p:txBody>
          <a:bodyPr/>
          <a:lstStyle/>
          <a:p>
            <a:r>
              <a:rPr lang="en-US" altLang="en-US" sz="2000">
                <a:latin typeface="Verdana" panose="020B0604030504040204" pitchFamily="34" charset="0"/>
              </a:rPr>
              <a:t>Increase optical light path by scattering</a:t>
            </a:r>
          </a:p>
          <a:p>
            <a:pPr lvl="1"/>
            <a:r>
              <a:rPr lang="en-US" altLang="en-US" sz="1400">
                <a:latin typeface="Verdana" panose="020B0604030504040204" pitchFamily="34" charset="0"/>
              </a:rPr>
              <a:t>Textured TCO layers</a:t>
            </a:r>
            <a:endParaRPr lang="en-GB" altLang="en-US" sz="1400">
              <a:latin typeface="Verdana" panose="020B0604030504040204" pitchFamily="34" charset="0"/>
            </a:endParaRPr>
          </a:p>
        </p:txBody>
      </p:sp>
      <p:pic>
        <p:nvPicPr>
          <p:cNvPr id="60420" name="Picture 6">
            <a:extLst>
              <a:ext uri="{FF2B5EF4-FFF2-40B4-BE49-F238E27FC236}">
                <a16:creationId xmlns:a16="http://schemas.microsoft.com/office/drawing/2014/main" id="{8F816CE7-ED55-1D2B-1307-0101CDAF4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3650" y="1419225"/>
            <a:ext cx="3846513" cy="275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21" name="Picture 4">
            <a:extLst>
              <a:ext uri="{FF2B5EF4-FFF2-40B4-BE49-F238E27FC236}">
                <a16:creationId xmlns:a16="http://schemas.microsoft.com/office/drawing/2014/main" id="{EC00DF2E-D97C-C264-A25B-E30CB56802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1604963"/>
            <a:ext cx="4933950" cy="220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22" name="TextBox 8">
            <a:extLst>
              <a:ext uri="{FF2B5EF4-FFF2-40B4-BE49-F238E27FC236}">
                <a16:creationId xmlns:a16="http://schemas.microsoft.com/office/drawing/2014/main" id="{D56BFBE2-CCF8-BE5B-3CA4-19B184F5414C}"/>
              </a:ext>
            </a:extLst>
          </p:cNvPr>
          <p:cNvSpPr txBox="1">
            <a:spLocks noChangeArrowheads="1"/>
          </p:cNvSpPr>
          <p:nvPr/>
        </p:nvSpPr>
        <p:spPr bwMode="auto">
          <a:xfrm>
            <a:off x="611188" y="4659313"/>
            <a:ext cx="7588250"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100">
                <a:latin typeface="Helvetica-Bold"/>
              </a:rPr>
              <a:t>Impact of front and rear texture of thin-film microcrystalline silicon solar cells on their light trapping properties</a:t>
            </a:r>
          </a:p>
          <a:p>
            <a:pPr>
              <a:spcBef>
                <a:spcPct val="0"/>
              </a:spcBef>
              <a:buFontTx/>
              <a:buNone/>
            </a:pPr>
            <a:r>
              <a:rPr lang="en-GB" altLang="en-US" sz="800">
                <a:latin typeface="Helvetica" panose="020B0604020202020204" pitchFamily="34" charset="0"/>
              </a:rPr>
              <a:t>Hitoshi Sai </a:t>
            </a:r>
            <a:r>
              <a:rPr lang="en-GB" altLang="en-US" sz="800">
                <a:latin typeface="MS-Mincho"/>
              </a:rPr>
              <a:t>(</a:t>
            </a:r>
            <a:r>
              <a:rPr lang="ja-JP" altLang="en-US" sz="800">
                <a:latin typeface="MS-Mincho"/>
              </a:rPr>
              <a:t>齋均</a:t>
            </a:r>
            <a:r>
              <a:rPr lang="en-US" altLang="ja-JP" sz="800">
                <a:latin typeface="Helvetica" panose="020B0604020202020204" pitchFamily="34" charset="0"/>
              </a:rPr>
              <a:t>,</a:t>
            </a:r>
            <a:r>
              <a:rPr lang="en-GB" altLang="en-US" sz="100">
                <a:latin typeface="Helvetica" panose="020B0604020202020204" pitchFamily="34" charset="0"/>
              </a:rPr>
              <a:t>a</a:t>
            </a:r>
            <a:r>
              <a:rPr lang="en-GB" altLang="en-US" sz="100">
                <a:latin typeface="Universal-GreekwithMathPi"/>
              </a:rPr>
              <a:t> </a:t>
            </a:r>
            <a:r>
              <a:rPr lang="en-GB" altLang="en-US" sz="800">
                <a:latin typeface="Helvetica" panose="020B0604020202020204" pitchFamily="34" charset="0"/>
              </a:rPr>
              <a:t>Haijun Jia </a:t>
            </a:r>
            <a:r>
              <a:rPr lang="en-GB" altLang="en-US" sz="800">
                <a:latin typeface="MS-Mincho"/>
              </a:rPr>
              <a:t>(</a:t>
            </a:r>
            <a:r>
              <a:rPr lang="ja-JP" altLang="en-US" sz="800">
                <a:latin typeface="MS-Mincho"/>
              </a:rPr>
              <a:t>賈海軍</a:t>
            </a:r>
            <a:r>
              <a:rPr lang="en-US" altLang="ja-JP" sz="800">
                <a:latin typeface="Helvetica" panose="020B0604020202020204" pitchFamily="34" charset="0"/>
              </a:rPr>
              <a:t>, </a:t>
            </a:r>
            <a:r>
              <a:rPr lang="en-GB" altLang="en-US" sz="800">
                <a:latin typeface="Helvetica" panose="020B0604020202020204" pitchFamily="34" charset="0"/>
              </a:rPr>
              <a:t>and Michio</a:t>
            </a:r>
            <a:endParaRPr lang="en-GB" altLang="en-US" sz="1100">
              <a:latin typeface="Verdana" panose="020B0604030504040204" pitchFamily="34" charset="0"/>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75A73-7B69-2D83-635C-66EC5707B17E}"/>
              </a:ext>
            </a:extLst>
          </p:cNvPr>
          <p:cNvSpPr>
            <a:spLocks noGrp="1"/>
          </p:cNvSpPr>
          <p:nvPr>
            <p:ph type="title"/>
          </p:nvPr>
        </p:nvSpPr>
        <p:spPr>
          <a:xfrm>
            <a:off x="250825" y="195263"/>
            <a:ext cx="8642350" cy="412750"/>
          </a:xfrm>
        </p:spPr>
        <p:txBody>
          <a:bodyPr>
            <a:normAutofit fontScale="90000"/>
          </a:bodyPr>
          <a:lstStyle/>
          <a:p>
            <a:pPr>
              <a:defRPr/>
            </a:pPr>
            <a:r>
              <a:rPr lang="en-US" dirty="0"/>
              <a:t>Thin film solar cells</a:t>
            </a:r>
            <a:endParaRPr lang="nl-BE" dirty="0"/>
          </a:p>
        </p:txBody>
      </p:sp>
      <p:sp>
        <p:nvSpPr>
          <p:cNvPr id="14339" name="Content Placeholder 2">
            <a:extLst>
              <a:ext uri="{FF2B5EF4-FFF2-40B4-BE49-F238E27FC236}">
                <a16:creationId xmlns:a16="http://schemas.microsoft.com/office/drawing/2014/main" id="{B9D5A0FA-3067-BED0-9971-17CDD6539BD9}"/>
              </a:ext>
            </a:extLst>
          </p:cNvPr>
          <p:cNvSpPr>
            <a:spLocks noGrp="1"/>
          </p:cNvSpPr>
          <p:nvPr>
            <p:ph idx="1"/>
          </p:nvPr>
        </p:nvSpPr>
        <p:spPr>
          <a:xfrm>
            <a:off x="250825" y="627063"/>
            <a:ext cx="8642350" cy="3943350"/>
          </a:xfrm>
        </p:spPr>
        <p:txBody>
          <a:bodyPr/>
          <a:lstStyle/>
          <a:p>
            <a:r>
              <a:rPr lang="en-US" altLang="nl-BE" sz="2400">
                <a:latin typeface="Verdana" panose="020B0604030504040204" pitchFamily="34" charset="0"/>
              </a:rPr>
              <a:t>Si vs thin film</a:t>
            </a:r>
            <a:endParaRPr lang="nl-BE" altLang="nl-BE" sz="2400">
              <a:latin typeface="Verdana" panose="020B0604030504040204" pitchFamily="34" charset="0"/>
            </a:endParaRPr>
          </a:p>
          <a:p>
            <a:pPr lvl="1"/>
            <a:r>
              <a:rPr lang="nl-BE" altLang="nl-BE" sz="1800">
                <a:latin typeface="Verdana" panose="020B0604030504040204" pitchFamily="34" charset="0"/>
              </a:rPr>
              <a:t>Si PV is based on wafers of about 200 µm thick</a:t>
            </a:r>
          </a:p>
          <a:p>
            <a:pPr lvl="1"/>
            <a:r>
              <a:rPr lang="nl-BE" altLang="nl-BE" sz="1800">
                <a:latin typeface="Verdana" panose="020B0604030504040204" pitchFamily="34" charset="0"/>
              </a:rPr>
              <a:t>Thin films are deposited on carriers</a:t>
            </a:r>
          </a:p>
          <a:p>
            <a:pPr lvl="2"/>
            <a:r>
              <a:rPr lang="nl-BE" altLang="nl-BE" sz="1600">
                <a:latin typeface="Verdana" panose="020B0604030504040204" pitchFamily="34" charset="0"/>
              </a:rPr>
              <a:t>Glass, plastics, metal foils</a:t>
            </a:r>
            <a:endParaRPr lang="en-US" altLang="nl-BE" sz="1600">
              <a:latin typeface="Verdana" panose="020B0604030504040204" pitchFamily="34" charset="0"/>
            </a:endParaRPr>
          </a:p>
        </p:txBody>
      </p:sp>
      <p:pic>
        <p:nvPicPr>
          <p:cNvPr id="14340" name="Picture 3">
            <a:extLst>
              <a:ext uri="{FF2B5EF4-FFF2-40B4-BE49-F238E27FC236}">
                <a16:creationId xmlns:a16="http://schemas.microsoft.com/office/drawing/2014/main" id="{21F3C9A7-D8EA-9910-7273-6F31F89E51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350" y="2139950"/>
            <a:ext cx="5746750" cy="286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78789-2B4B-5939-AA1B-01856D21B5C5}"/>
              </a:ext>
            </a:extLst>
          </p:cNvPr>
          <p:cNvSpPr>
            <a:spLocks noGrp="1"/>
          </p:cNvSpPr>
          <p:nvPr>
            <p:ph type="title"/>
          </p:nvPr>
        </p:nvSpPr>
        <p:spPr>
          <a:xfrm>
            <a:off x="250825" y="195263"/>
            <a:ext cx="8642350" cy="412750"/>
          </a:xfrm>
        </p:spPr>
        <p:txBody>
          <a:bodyPr>
            <a:normAutofit fontScale="90000"/>
          </a:bodyPr>
          <a:lstStyle/>
          <a:p>
            <a:pPr>
              <a:defRPr/>
            </a:pPr>
            <a:r>
              <a:rPr lang="en-US" dirty="0"/>
              <a:t>Back reflector / light scattering in CIGS </a:t>
            </a:r>
            <a:endParaRPr lang="en-GB" dirty="0"/>
          </a:p>
        </p:txBody>
      </p:sp>
      <p:sp>
        <p:nvSpPr>
          <p:cNvPr id="5" name="Rectangle 4">
            <a:extLst>
              <a:ext uri="{FF2B5EF4-FFF2-40B4-BE49-F238E27FC236}">
                <a16:creationId xmlns:a16="http://schemas.microsoft.com/office/drawing/2014/main" id="{208CCBA9-35DF-0D48-0F22-E00E2329894D}"/>
              </a:ext>
            </a:extLst>
          </p:cNvPr>
          <p:cNvSpPr/>
          <p:nvPr/>
        </p:nvSpPr>
        <p:spPr>
          <a:xfrm>
            <a:off x="1547813" y="4138613"/>
            <a:ext cx="2951162"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6" name="Rectangle 5">
            <a:extLst>
              <a:ext uri="{FF2B5EF4-FFF2-40B4-BE49-F238E27FC236}">
                <a16:creationId xmlns:a16="http://schemas.microsoft.com/office/drawing/2014/main" id="{D0F7BECE-BE95-256C-814C-5057B2ED250A}"/>
              </a:ext>
            </a:extLst>
          </p:cNvPr>
          <p:cNvSpPr/>
          <p:nvPr/>
        </p:nvSpPr>
        <p:spPr>
          <a:xfrm>
            <a:off x="1547813" y="3849688"/>
            <a:ext cx="2951162"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7" name="Rectangle 6">
            <a:extLst>
              <a:ext uri="{FF2B5EF4-FFF2-40B4-BE49-F238E27FC236}">
                <a16:creationId xmlns:a16="http://schemas.microsoft.com/office/drawing/2014/main" id="{35E7F5F2-BEC9-2BE4-4839-3DAE1393DCA2}"/>
              </a:ext>
            </a:extLst>
          </p:cNvPr>
          <p:cNvSpPr/>
          <p:nvPr/>
        </p:nvSpPr>
        <p:spPr>
          <a:xfrm>
            <a:off x="1547813" y="1781175"/>
            <a:ext cx="2735262" cy="206851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Cu(</a:t>
            </a:r>
            <a:r>
              <a:rPr lang="en-US" sz="1800" dirty="0" err="1"/>
              <a:t>In,Ga</a:t>
            </a:r>
            <a:r>
              <a:rPr lang="en-US" sz="1800" dirty="0"/>
              <a:t>)Se2 (absorber layer)</a:t>
            </a:r>
          </a:p>
          <a:p>
            <a:pPr algn="ctr">
              <a:defRPr/>
            </a:pPr>
            <a:r>
              <a:rPr lang="en-US" sz="1800" dirty="0"/>
              <a:t>500 nm</a:t>
            </a:r>
            <a:endParaRPr lang="en-GB" sz="1800" dirty="0"/>
          </a:p>
        </p:txBody>
      </p:sp>
      <p:sp>
        <p:nvSpPr>
          <p:cNvPr id="8" name="Rectangle 7">
            <a:extLst>
              <a:ext uri="{FF2B5EF4-FFF2-40B4-BE49-F238E27FC236}">
                <a16:creationId xmlns:a16="http://schemas.microsoft.com/office/drawing/2014/main" id="{874B5524-5B66-89DB-962E-091F91CB9338}"/>
              </a:ext>
            </a:extLst>
          </p:cNvPr>
          <p:cNvSpPr/>
          <p:nvPr/>
        </p:nvSpPr>
        <p:spPr>
          <a:xfrm>
            <a:off x="1547813" y="1473200"/>
            <a:ext cx="2735262" cy="360363"/>
          </a:xfrm>
          <a:prstGeom prst="rect">
            <a:avLst/>
          </a:prstGeom>
          <a:solidFill>
            <a:schemeClr val="accent6">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6">
                    <a:lumMod val="75000"/>
                  </a:schemeClr>
                </a:solidFill>
              </a:rPr>
              <a:t>n-type </a:t>
            </a:r>
            <a:r>
              <a:rPr lang="en-US" sz="1800" dirty="0" err="1">
                <a:solidFill>
                  <a:schemeClr val="accent6">
                    <a:lumMod val="75000"/>
                  </a:schemeClr>
                </a:solidFill>
              </a:rPr>
              <a:t>CdS</a:t>
            </a:r>
            <a:endParaRPr lang="en-GB" sz="1800" dirty="0">
              <a:solidFill>
                <a:schemeClr val="accent6">
                  <a:lumMod val="75000"/>
                </a:schemeClr>
              </a:solidFill>
            </a:endParaRPr>
          </a:p>
        </p:txBody>
      </p:sp>
      <p:sp>
        <p:nvSpPr>
          <p:cNvPr id="9" name="Rectangle 8">
            <a:extLst>
              <a:ext uri="{FF2B5EF4-FFF2-40B4-BE49-F238E27FC236}">
                <a16:creationId xmlns:a16="http://schemas.microsoft.com/office/drawing/2014/main" id="{A05B45E2-7289-A02C-427A-79DE9375EE4F}"/>
              </a:ext>
            </a:extLst>
          </p:cNvPr>
          <p:cNvSpPr/>
          <p:nvPr/>
        </p:nvSpPr>
        <p:spPr>
          <a:xfrm>
            <a:off x="1547813" y="700088"/>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61448" name="TextBox 9">
            <a:extLst>
              <a:ext uri="{FF2B5EF4-FFF2-40B4-BE49-F238E27FC236}">
                <a16:creationId xmlns:a16="http://schemas.microsoft.com/office/drawing/2014/main" id="{D21C5B77-35A6-EA9B-5CDD-2D66A9EC3A83}"/>
              </a:ext>
            </a:extLst>
          </p:cNvPr>
          <p:cNvSpPr txBox="1">
            <a:spLocks noChangeArrowheads="1"/>
          </p:cNvSpPr>
          <p:nvPr/>
        </p:nvSpPr>
        <p:spPr bwMode="auto">
          <a:xfrm>
            <a:off x="4572000" y="1773238"/>
            <a:ext cx="4248150"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Verdana" panose="020B0604030504040204" pitchFamily="34" charset="0"/>
              </a:rPr>
              <a:t>Due to deposition method, light management techniqes are generally applied at the back contact (and may also suffice as passivation)</a:t>
            </a:r>
          </a:p>
        </p:txBody>
      </p:sp>
      <p:grpSp>
        <p:nvGrpSpPr>
          <p:cNvPr id="41993" name="Group 10">
            <a:extLst>
              <a:ext uri="{FF2B5EF4-FFF2-40B4-BE49-F238E27FC236}">
                <a16:creationId xmlns:a16="http://schemas.microsoft.com/office/drawing/2014/main" id="{CCDCF453-CC91-6712-57B3-D18F98FB1CB1}"/>
              </a:ext>
            </a:extLst>
          </p:cNvPr>
          <p:cNvGrpSpPr>
            <a:grpSpLocks/>
          </p:cNvGrpSpPr>
          <p:nvPr/>
        </p:nvGrpSpPr>
        <p:grpSpPr bwMode="auto">
          <a:xfrm>
            <a:off x="1517650" y="3736975"/>
            <a:ext cx="2736850" cy="158750"/>
            <a:chOff x="4013272" y="411510"/>
            <a:chExt cx="2999830" cy="206469"/>
          </a:xfrm>
        </p:grpSpPr>
        <p:cxnSp>
          <p:nvCxnSpPr>
            <p:cNvPr id="11" name="Straight Connector 10">
              <a:extLst>
                <a:ext uri="{FF2B5EF4-FFF2-40B4-BE49-F238E27FC236}">
                  <a16:creationId xmlns:a16="http://schemas.microsoft.com/office/drawing/2014/main" id="{7C2C7155-88ED-FBCA-F3E4-128B502814D8}"/>
                </a:ext>
              </a:extLst>
            </p:cNvPr>
            <p:cNvCxnSpPr/>
            <p:nvPr/>
          </p:nvCxnSpPr>
          <p:spPr>
            <a:xfrm>
              <a:off x="4013272" y="533327"/>
              <a:ext cx="718637" cy="51617"/>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1180FCB5-EBA0-9990-635C-F1DD14CC53F4}"/>
                </a:ext>
              </a:extLst>
            </p:cNvPr>
            <p:cNvCxnSpPr>
              <a:cxnSpLocks/>
            </p:cNvCxnSpPr>
            <p:nvPr/>
          </p:nvCxnSpPr>
          <p:spPr>
            <a:xfrm flipV="1">
              <a:off x="4717989" y="411510"/>
              <a:ext cx="718636" cy="16930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3794D44-85EE-6690-A79F-8360A6678A6F}"/>
                </a:ext>
              </a:extLst>
            </p:cNvPr>
            <p:cNvCxnSpPr>
              <a:cxnSpLocks/>
            </p:cNvCxnSpPr>
            <p:nvPr/>
          </p:nvCxnSpPr>
          <p:spPr>
            <a:xfrm>
              <a:off x="5436625" y="411510"/>
              <a:ext cx="642076" cy="156916"/>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BA66D84-31CF-6901-A297-7048B5498704}"/>
                </a:ext>
              </a:extLst>
            </p:cNvPr>
            <p:cNvCxnSpPr>
              <a:cxnSpLocks/>
            </p:cNvCxnSpPr>
            <p:nvPr/>
          </p:nvCxnSpPr>
          <p:spPr>
            <a:xfrm flipV="1">
              <a:off x="6083920" y="450740"/>
              <a:ext cx="551593" cy="13007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A449BB9C-3F60-9AE4-4D4D-5C2BAFD5F05A}"/>
                </a:ext>
              </a:extLst>
            </p:cNvPr>
            <p:cNvCxnSpPr>
              <a:cxnSpLocks/>
            </p:cNvCxnSpPr>
            <p:nvPr/>
          </p:nvCxnSpPr>
          <p:spPr>
            <a:xfrm>
              <a:off x="6618113" y="446610"/>
              <a:ext cx="394989" cy="171369"/>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199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08CBF-09BF-529C-DAD1-A312E4F675E6}"/>
              </a:ext>
            </a:extLst>
          </p:cNvPr>
          <p:cNvSpPr>
            <a:spLocks noGrp="1"/>
          </p:cNvSpPr>
          <p:nvPr>
            <p:ph type="title"/>
          </p:nvPr>
        </p:nvSpPr>
        <p:spPr>
          <a:xfrm>
            <a:off x="250825" y="195263"/>
            <a:ext cx="8642350" cy="412750"/>
          </a:xfrm>
        </p:spPr>
        <p:txBody>
          <a:bodyPr>
            <a:normAutofit fontScale="90000"/>
          </a:bodyPr>
          <a:lstStyle/>
          <a:p>
            <a:pPr>
              <a:defRPr/>
            </a:pPr>
            <a:r>
              <a:rPr lang="en-US" dirty="0"/>
              <a:t>Method</a:t>
            </a:r>
            <a:endParaRPr lang="en-GB" dirty="0"/>
          </a:p>
        </p:txBody>
      </p:sp>
      <p:sp>
        <p:nvSpPr>
          <p:cNvPr id="62467" name="Content Placeholder 2">
            <a:extLst>
              <a:ext uri="{FF2B5EF4-FFF2-40B4-BE49-F238E27FC236}">
                <a16:creationId xmlns:a16="http://schemas.microsoft.com/office/drawing/2014/main" id="{D4797EBC-AFE7-BC26-BCE0-312E79631C94}"/>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Lithography:</a:t>
            </a:r>
          </a:p>
          <a:p>
            <a:pPr lvl="1"/>
            <a:r>
              <a:rPr lang="en-US" altLang="en-US" sz="1100">
                <a:latin typeface="Verdana" panose="020B0604030504040204" pitchFamily="34" charset="0"/>
              </a:rPr>
              <a:t>Soft Nano-imprint</a:t>
            </a:r>
          </a:p>
          <a:p>
            <a:pPr lvl="1"/>
            <a:r>
              <a:rPr lang="en-US" altLang="en-US" sz="1100">
                <a:latin typeface="Verdana" panose="020B0604030504040204" pitchFamily="34" charset="0"/>
              </a:rPr>
              <a:t>Mask</a:t>
            </a:r>
          </a:p>
          <a:p>
            <a:endParaRPr lang="en-US" altLang="en-US" sz="1800">
              <a:latin typeface="Verdana" panose="020B0604030504040204" pitchFamily="34" charset="0"/>
            </a:endParaRPr>
          </a:p>
          <a:p>
            <a:endParaRPr lang="en-US" altLang="en-US" sz="1800">
              <a:latin typeface="Verdana" panose="020B0604030504040204" pitchFamily="34" charset="0"/>
            </a:endParaRPr>
          </a:p>
          <a:p>
            <a:endParaRPr lang="en-US" altLang="en-US" sz="1800">
              <a:latin typeface="Verdana" panose="020B0604030504040204" pitchFamily="34" charset="0"/>
            </a:endParaRPr>
          </a:p>
        </p:txBody>
      </p:sp>
      <p:pic>
        <p:nvPicPr>
          <p:cNvPr id="43012" name="Picture 4">
            <a:extLst>
              <a:ext uri="{FF2B5EF4-FFF2-40B4-BE49-F238E27FC236}">
                <a16:creationId xmlns:a16="http://schemas.microsoft.com/office/drawing/2014/main" id="{C0640FAB-2D37-B8D0-19C0-11937F4894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213" y="608013"/>
            <a:ext cx="5562600" cy="116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69" name="TextBox 12">
            <a:extLst>
              <a:ext uri="{FF2B5EF4-FFF2-40B4-BE49-F238E27FC236}">
                <a16:creationId xmlns:a16="http://schemas.microsoft.com/office/drawing/2014/main" id="{7EC7C2FC-701A-2FE6-E9F5-75FDAD8D5C00}"/>
              </a:ext>
            </a:extLst>
          </p:cNvPr>
          <p:cNvSpPr txBox="1">
            <a:spLocks noChangeArrowheads="1"/>
          </p:cNvSpPr>
          <p:nvPr/>
        </p:nvSpPr>
        <p:spPr bwMode="auto">
          <a:xfrm>
            <a:off x="395288" y="4659313"/>
            <a:ext cx="73263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900">
                <a:latin typeface="Verdana" panose="020B0604030504040204" pitchFamily="34" charset="0"/>
              </a:rPr>
              <a:t>https://www.researchgate.net/publication/41834415_Substrate_conformal_imprint_lithography_for_nanophotonics</a:t>
            </a:r>
          </a:p>
        </p:txBody>
      </p:sp>
      <p:pic>
        <p:nvPicPr>
          <p:cNvPr id="43014" name="Picture 8">
            <a:extLst>
              <a:ext uri="{FF2B5EF4-FFF2-40B4-BE49-F238E27FC236}">
                <a16:creationId xmlns:a16="http://schemas.microsoft.com/office/drawing/2014/main" id="{21BBF2BA-5EC5-F2E8-D14A-AF9DCAF41C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4075" y="1820863"/>
            <a:ext cx="5287963" cy="2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71" name="TextBox 16">
            <a:extLst>
              <a:ext uri="{FF2B5EF4-FFF2-40B4-BE49-F238E27FC236}">
                <a16:creationId xmlns:a16="http://schemas.microsoft.com/office/drawing/2014/main" id="{088088AA-0545-5F84-A47D-F2A6BAB29284}"/>
              </a:ext>
            </a:extLst>
          </p:cNvPr>
          <p:cNvSpPr txBox="1">
            <a:spLocks noChangeArrowheads="1"/>
          </p:cNvSpPr>
          <p:nvPr/>
        </p:nvSpPr>
        <p:spPr bwMode="auto">
          <a:xfrm>
            <a:off x="404813" y="4803775"/>
            <a:ext cx="66151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900">
                <a:latin typeface="Verdana" panose="020B0604030504040204" pitchFamily="34" charset="0"/>
              </a:rPr>
              <a:t>https://onlinelibrary-wiley-com.bib-proxy.uhasselt.be/doi/epdf/10.1002/solr.201800212</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301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30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247EA-37AD-D1A5-415E-9F6E4F63880E}"/>
              </a:ext>
            </a:extLst>
          </p:cNvPr>
          <p:cNvSpPr>
            <a:spLocks noGrp="1"/>
          </p:cNvSpPr>
          <p:nvPr>
            <p:ph type="title"/>
          </p:nvPr>
        </p:nvSpPr>
        <p:spPr>
          <a:xfrm>
            <a:off x="250825" y="195263"/>
            <a:ext cx="8642350" cy="412750"/>
          </a:xfrm>
        </p:spPr>
        <p:txBody>
          <a:bodyPr>
            <a:normAutofit fontScale="90000"/>
          </a:bodyPr>
          <a:lstStyle/>
          <a:p>
            <a:pPr>
              <a:defRPr/>
            </a:pPr>
            <a:r>
              <a:rPr lang="en-US" dirty="0"/>
              <a:t>Light management in CIGS</a:t>
            </a:r>
            <a:endParaRPr lang="en-GB" dirty="0"/>
          </a:p>
        </p:txBody>
      </p:sp>
      <p:sp>
        <p:nvSpPr>
          <p:cNvPr id="63491" name="Content Placeholder 2">
            <a:extLst>
              <a:ext uri="{FF2B5EF4-FFF2-40B4-BE49-F238E27FC236}">
                <a16:creationId xmlns:a16="http://schemas.microsoft.com/office/drawing/2014/main" id="{73A423BF-F40A-46F0-6282-88D2C48F21B2}"/>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Imprinting: </a:t>
            </a:r>
          </a:p>
          <a:p>
            <a:endParaRPr lang="en-US" altLang="en-US" sz="1800">
              <a:latin typeface="Verdana" panose="020B0604030504040204" pitchFamily="34" charset="0"/>
            </a:endParaRPr>
          </a:p>
          <a:p>
            <a:endParaRPr lang="en-US" altLang="en-US" sz="1800">
              <a:latin typeface="Verdana" panose="020B0604030504040204" pitchFamily="34" charset="0"/>
            </a:endParaRPr>
          </a:p>
          <a:p>
            <a:endParaRPr lang="en-US" altLang="en-US" sz="1800">
              <a:latin typeface="Verdana" panose="020B0604030504040204" pitchFamily="34" charset="0"/>
            </a:endParaRPr>
          </a:p>
        </p:txBody>
      </p:sp>
      <p:pic>
        <p:nvPicPr>
          <p:cNvPr id="44036" name="Picture 3">
            <a:extLst>
              <a:ext uri="{FF2B5EF4-FFF2-40B4-BE49-F238E27FC236}">
                <a16:creationId xmlns:a16="http://schemas.microsoft.com/office/drawing/2014/main" id="{033738FD-85F9-C7F6-1F81-2DFCC5A879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3825" y="1347788"/>
            <a:ext cx="2925763"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3" name="TextBox 8">
            <a:extLst>
              <a:ext uri="{FF2B5EF4-FFF2-40B4-BE49-F238E27FC236}">
                <a16:creationId xmlns:a16="http://schemas.microsoft.com/office/drawing/2014/main" id="{5A3C79BB-D23C-915D-AC1B-163E43CC8B1D}"/>
              </a:ext>
            </a:extLst>
          </p:cNvPr>
          <p:cNvSpPr txBox="1">
            <a:spLocks noChangeArrowheads="1"/>
          </p:cNvSpPr>
          <p:nvPr/>
        </p:nvSpPr>
        <p:spPr bwMode="auto">
          <a:xfrm>
            <a:off x="6516688" y="4681538"/>
            <a:ext cx="1608137"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800">
                <a:latin typeface="AdvOTce3d9a73"/>
              </a:rPr>
              <a:t>10.1021/acsnano.5b04091</a:t>
            </a:r>
            <a:endParaRPr lang="en-GB" altLang="en-US" sz="2800">
              <a:latin typeface="Verdana" panose="020B0604030504040204" pitchFamily="34" charset="0"/>
            </a:endParaRPr>
          </a:p>
        </p:txBody>
      </p:sp>
      <p:pic>
        <p:nvPicPr>
          <p:cNvPr id="63494" name="Picture 3">
            <a:extLst>
              <a:ext uri="{FF2B5EF4-FFF2-40B4-BE49-F238E27FC236}">
                <a16:creationId xmlns:a16="http://schemas.microsoft.com/office/drawing/2014/main" id="{F10DBA87-BACB-3DD9-5589-3E03E7976A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113" y="1885950"/>
            <a:ext cx="4052887" cy="142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6C406B84-A3CB-4620-DA4D-ABB23BF738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113" y="1033463"/>
            <a:ext cx="4000500" cy="307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6" name="TextBox 4">
            <a:extLst>
              <a:ext uri="{FF2B5EF4-FFF2-40B4-BE49-F238E27FC236}">
                <a16:creationId xmlns:a16="http://schemas.microsoft.com/office/drawing/2014/main" id="{444F8BBA-E92C-0FA0-4A6A-1B487A3BF6D8}"/>
              </a:ext>
            </a:extLst>
          </p:cNvPr>
          <p:cNvSpPr txBox="1">
            <a:spLocks noChangeArrowheads="1"/>
          </p:cNvSpPr>
          <p:nvPr/>
        </p:nvSpPr>
        <p:spPr bwMode="auto">
          <a:xfrm>
            <a:off x="323850" y="4278313"/>
            <a:ext cx="76327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400">
                <a:latin typeface="Verdana" panose="020B0604030504040204" pitchFamily="34" charset="0"/>
              </a:rPr>
              <a:t>SiO</a:t>
            </a:r>
            <a:r>
              <a:rPr lang="en-US" altLang="en-US" sz="1400" baseline="-25000">
                <a:latin typeface="Verdana" panose="020B0604030504040204" pitchFamily="34" charset="0"/>
              </a:rPr>
              <a:t>2</a:t>
            </a:r>
            <a:r>
              <a:rPr lang="en-US" altLang="en-US" sz="1400">
                <a:latin typeface="Verdana" panose="020B0604030504040204" pitchFamily="34" charset="0"/>
              </a:rPr>
              <a:t> is a dielectric and also has passivating properties </a:t>
            </a:r>
            <a:r>
              <a:rPr lang="en-US" altLang="en-US" sz="1400">
                <a:latin typeface="Verdana" panose="020B0604030504040204" pitchFamily="34" charset="0"/>
                <a:sym typeface="Wingdings" panose="05000000000000000000" pitchFamily="2" charset="2"/>
              </a:rPr>
              <a:t> contact with Mo required</a:t>
            </a:r>
            <a:endParaRPr lang="en-GB" altLang="en-US" sz="1400">
              <a:latin typeface="Verdana" panose="020B060403050404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40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A1D77085-BB36-820E-06F8-29D5AE017C42}"/>
              </a:ext>
            </a:extLst>
          </p:cNvPr>
          <p:cNvSpPr>
            <a:spLocks noGrp="1"/>
          </p:cNvSpPr>
          <p:nvPr>
            <p:ph type="title"/>
          </p:nvPr>
        </p:nvSpPr>
        <p:spPr>
          <a:xfrm>
            <a:off x="250825" y="141288"/>
            <a:ext cx="8642350" cy="412750"/>
          </a:xfrm>
        </p:spPr>
        <p:txBody>
          <a:bodyPr/>
          <a:lstStyle/>
          <a:p>
            <a:r>
              <a:rPr lang="en-US" altLang="nl-BE">
                <a:ea typeface="MS PGothic" panose="020B0600070205080204" pitchFamily="34" charset="-128"/>
              </a:rPr>
              <a:t>Metallic nanoparticles</a:t>
            </a:r>
            <a:endParaRPr lang="en-GB" altLang="nl-BE">
              <a:ea typeface="MS PGothic" panose="020B0600070205080204" pitchFamily="34" charset="-128"/>
            </a:endParaRPr>
          </a:p>
        </p:txBody>
      </p:sp>
      <p:sp>
        <p:nvSpPr>
          <p:cNvPr id="3" name="Content Placeholder 2">
            <a:extLst>
              <a:ext uri="{FF2B5EF4-FFF2-40B4-BE49-F238E27FC236}">
                <a16:creationId xmlns:a16="http://schemas.microsoft.com/office/drawing/2014/main" id="{07898438-2904-A90D-D872-23625DD86AB4}"/>
              </a:ext>
            </a:extLst>
          </p:cNvPr>
          <p:cNvSpPr>
            <a:spLocks noGrp="1"/>
          </p:cNvSpPr>
          <p:nvPr>
            <p:ph idx="1"/>
          </p:nvPr>
        </p:nvSpPr>
        <p:spPr>
          <a:xfrm>
            <a:off x="250825" y="627063"/>
            <a:ext cx="8642350" cy="3781425"/>
          </a:xfrm>
        </p:spPr>
        <p:txBody>
          <a:bodyPr/>
          <a:lstStyle/>
          <a:p>
            <a:pPr>
              <a:defRPr/>
            </a:pPr>
            <a:r>
              <a:rPr lang="en-US" sz="1800" dirty="0"/>
              <a:t>Particle absorbs and re-emits light </a:t>
            </a:r>
            <a:r>
              <a:rPr lang="en-US" sz="1800" dirty="0">
                <a:sym typeface="Wingdings" panose="05000000000000000000" pitchFamily="2" charset="2"/>
              </a:rPr>
              <a:t> spherical emitter</a:t>
            </a:r>
          </a:p>
          <a:p>
            <a:pPr>
              <a:defRPr/>
            </a:pPr>
            <a:endParaRPr lang="en-US" sz="1500" dirty="0"/>
          </a:p>
          <a:p>
            <a:pPr>
              <a:defRPr/>
            </a:pPr>
            <a:endParaRPr lang="en-US" sz="1500" dirty="0"/>
          </a:p>
          <a:p>
            <a:pPr>
              <a:defRPr/>
            </a:pPr>
            <a:endParaRPr lang="en-US" sz="1500" dirty="0"/>
          </a:p>
          <a:p>
            <a:pPr>
              <a:defRPr/>
            </a:pPr>
            <a:endParaRPr lang="en-US" sz="1500" dirty="0"/>
          </a:p>
          <a:p>
            <a:pPr lvl="1">
              <a:defRPr/>
            </a:pPr>
            <a:endParaRPr lang="en-US" sz="1350" dirty="0"/>
          </a:p>
          <a:p>
            <a:pPr lvl="1">
              <a:defRPr/>
            </a:pPr>
            <a:endParaRPr lang="en-US" sz="1350" dirty="0"/>
          </a:p>
          <a:p>
            <a:pPr lvl="1">
              <a:defRPr/>
            </a:pPr>
            <a:r>
              <a:rPr lang="en-US" sz="1350" dirty="0">
                <a:sym typeface="Wingdings" panose="05000000000000000000" pitchFamily="2" charset="2"/>
              </a:rPr>
              <a:t>Wavelength of highly scattered light depends on the particles size</a:t>
            </a:r>
            <a:endParaRPr lang="en-US" sz="1350" dirty="0"/>
          </a:p>
        </p:txBody>
      </p:sp>
      <p:sp>
        <p:nvSpPr>
          <p:cNvPr id="4" name="Oval 3">
            <a:extLst>
              <a:ext uri="{FF2B5EF4-FFF2-40B4-BE49-F238E27FC236}">
                <a16:creationId xmlns:a16="http://schemas.microsoft.com/office/drawing/2014/main" id="{08FCF8BD-1053-7339-16A3-756A0104C932}"/>
              </a:ext>
            </a:extLst>
          </p:cNvPr>
          <p:cNvSpPr/>
          <p:nvPr/>
        </p:nvSpPr>
        <p:spPr>
          <a:xfrm>
            <a:off x="3762375" y="1466850"/>
            <a:ext cx="431800" cy="431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2100"/>
          </a:p>
        </p:txBody>
      </p:sp>
      <p:sp>
        <p:nvSpPr>
          <p:cNvPr id="5" name="Freeform: Shape 4">
            <a:extLst>
              <a:ext uri="{FF2B5EF4-FFF2-40B4-BE49-F238E27FC236}">
                <a16:creationId xmlns:a16="http://schemas.microsoft.com/office/drawing/2014/main" id="{2A2ABE9E-73BF-9596-0ADD-CA8C33EB2241}"/>
              </a:ext>
            </a:extLst>
          </p:cNvPr>
          <p:cNvSpPr/>
          <p:nvPr/>
        </p:nvSpPr>
        <p:spPr>
          <a:xfrm>
            <a:off x="1801813" y="1384300"/>
            <a:ext cx="1311275" cy="576263"/>
          </a:xfrm>
          <a:custGeom>
            <a:avLst/>
            <a:gdLst>
              <a:gd name="connsiteX0" fmla="*/ 47043 w 1749094"/>
              <a:gd name="connsiteY0" fmla="*/ 724634 h 769996"/>
              <a:gd name="connsiteX1" fmla="*/ 47043 w 1749094"/>
              <a:gd name="connsiteY1" fmla="*/ 670314 h 769996"/>
              <a:gd name="connsiteX2" fmla="*/ 535930 w 1749094"/>
              <a:gd name="connsiteY2" fmla="*/ 357 h 769996"/>
              <a:gd name="connsiteX3" fmla="*/ 925229 w 1749094"/>
              <a:gd name="connsiteY3" fmla="*/ 769902 h 769996"/>
              <a:gd name="connsiteX4" fmla="*/ 1314528 w 1749094"/>
              <a:gd name="connsiteY4" fmla="*/ 54678 h 769996"/>
              <a:gd name="connsiteX5" fmla="*/ 1631399 w 1749094"/>
              <a:gd name="connsiteY5" fmla="*/ 308175 h 769996"/>
              <a:gd name="connsiteX6" fmla="*/ 1749094 w 1749094"/>
              <a:gd name="connsiteY6" fmla="*/ 317229 h 76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094" h="769996">
                <a:moveTo>
                  <a:pt x="47043" y="724634"/>
                </a:moveTo>
                <a:cubicBezTo>
                  <a:pt x="6302" y="757830"/>
                  <a:pt x="-34438" y="791027"/>
                  <a:pt x="47043" y="670314"/>
                </a:cubicBezTo>
                <a:cubicBezTo>
                  <a:pt x="128524" y="549601"/>
                  <a:pt x="389566" y="-16241"/>
                  <a:pt x="535930" y="357"/>
                </a:cubicBezTo>
                <a:cubicBezTo>
                  <a:pt x="682294" y="16955"/>
                  <a:pt x="795463" y="760849"/>
                  <a:pt x="925229" y="769902"/>
                </a:cubicBezTo>
                <a:cubicBezTo>
                  <a:pt x="1054995" y="778956"/>
                  <a:pt x="1196833" y="131632"/>
                  <a:pt x="1314528" y="54678"/>
                </a:cubicBezTo>
                <a:cubicBezTo>
                  <a:pt x="1432223" y="-22276"/>
                  <a:pt x="1558971" y="264416"/>
                  <a:pt x="1631399" y="308175"/>
                </a:cubicBezTo>
                <a:cubicBezTo>
                  <a:pt x="1703827" y="351933"/>
                  <a:pt x="1726460" y="334581"/>
                  <a:pt x="1749094" y="317229"/>
                </a:cubicBezTo>
              </a:path>
            </a:pathLst>
          </a:custGeom>
          <a:ln w="25400">
            <a:solidFill>
              <a:srgbClr val="00B050"/>
            </a:solidFill>
            <a:headEnd type="none"/>
            <a:tailEnd type="triangle" w="lg" len="med"/>
          </a:ln>
        </p:spPr>
        <p:style>
          <a:lnRef idx="1">
            <a:schemeClr val="accent3"/>
          </a:lnRef>
          <a:fillRef idx="0">
            <a:schemeClr val="accent3"/>
          </a:fillRef>
          <a:effectRef idx="0">
            <a:schemeClr val="accent3"/>
          </a:effectRef>
          <a:fontRef idx="minor">
            <a:schemeClr val="tx1"/>
          </a:fontRef>
        </p:style>
        <p:txBody>
          <a:bodyPr anchor="ctr"/>
          <a:lstStyle/>
          <a:p>
            <a:pPr algn="ctr">
              <a:defRPr/>
            </a:pPr>
            <a:endParaRPr lang="en-GB" sz="2100"/>
          </a:p>
        </p:txBody>
      </p:sp>
      <p:sp>
        <p:nvSpPr>
          <p:cNvPr id="64518" name="TextBox 5">
            <a:extLst>
              <a:ext uri="{FF2B5EF4-FFF2-40B4-BE49-F238E27FC236}">
                <a16:creationId xmlns:a16="http://schemas.microsoft.com/office/drawing/2014/main" id="{6BCA5C2F-0453-8731-50AB-3635B1D34E30}"/>
              </a:ext>
            </a:extLst>
          </p:cNvPr>
          <p:cNvSpPr txBox="1">
            <a:spLocks noChangeArrowheads="1"/>
          </p:cNvSpPr>
          <p:nvPr/>
        </p:nvSpPr>
        <p:spPr bwMode="auto">
          <a:xfrm>
            <a:off x="1763713" y="2152650"/>
            <a:ext cx="1890712"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200">
                <a:latin typeface="Verdana" panose="020B0604030504040204" pitchFamily="34" charset="0"/>
              </a:rPr>
              <a:t>Wavelength </a:t>
            </a:r>
            <a:r>
              <a:rPr lang="el-GR" altLang="nl-BE" sz="1200">
                <a:latin typeface="Verdana" panose="020B0604030504040204" pitchFamily="34" charset="0"/>
              </a:rPr>
              <a:t>λ</a:t>
            </a:r>
            <a:endParaRPr lang="en-GB" altLang="nl-BE" sz="1200">
              <a:latin typeface="Verdana" panose="020B0604030504040204" pitchFamily="34" charset="0"/>
            </a:endParaRPr>
          </a:p>
        </p:txBody>
      </p:sp>
      <p:sp>
        <p:nvSpPr>
          <p:cNvPr id="64519" name="TextBox 6">
            <a:extLst>
              <a:ext uri="{FF2B5EF4-FFF2-40B4-BE49-F238E27FC236}">
                <a16:creationId xmlns:a16="http://schemas.microsoft.com/office/drawing/2014/main" id="{7BFB995E-F978-2980-4A45-07140311C94B}"/>
              </a:ext>
            </a:extLst>
          </p:cNvPr>
          <p:cNvSpPr txBox="1">
            <a:spLocks noChangeArrowheads="1"/>
          </p:cNvSpPr>
          <p:nvPr/>
        </p:nvSpPr>
        <p:spPr bwMode="auto">
          <a:xfrm>
            <a:off x="3290888" y="1965325"/>
            <a:ext cx="18907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200">
                <a:latin typeface="Verdana" panose="020B0604030504040204" pitchFamily="34" charset="0"/>
              </a:rPr>
              <a:t>Particle size with circumference 2</a:t>
            </a:r>
            <a:r>
              <a:rPr lang="el-GR" altLang="nl-BE" sz="1200">
                <a:latin typeface="Verdana" panose="020B0604030504040204" pitchFamily="34" charset="0"/>
              </a:rPr>
              <a:t>π</a:t>
            </a:r>
            <a:r>
              <a:rPr lang="en-US" altLang="nl-BE" sz="1200">
                <a:latin typeface="Verdana" panose="020B0604030504040204" pitchFamily="34" charset="0"/>
              </a:rPr>
              <a:t>r</a:t>
            </a:r>
            <a:endParaRPr lang="en-GB" altLang="nl-BE" sz="1200">
              <a:latin typeface="Verdana" panose="020B0604030504040204" pitchFamily="34" charset="0"/>
            </a:endParaRPr>
          </a:p>
        </p:txBody>
      </p:sp>
      <p:sp>
        <p:nvSpPr>
          <p:cNvPr id="8" name="Oval 7">
            <a:extLst>
              <a:ext uri="{FF2B5EF4-FFF2-40B4-BE49-F238E27FC236}">
                <a16:creationId xmlns:a16="http://schemas.microsoft.com/office/drawing/2014/main" id="{C17B656B-DD15-9C6D-4F76-ACEF8B4898CF}"/>
              </a:ext>
            </a:extLst>
          </p:cNvPr>
          <p:cNvSpPr/>
          <p:nvPr/>
        </p:nvSpPr>
        <p:spPr>
          <a:xfrm>
            <a:off x="3962400" y="3438525"/>
            <a:ext cx="431800" cy="431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2100"/>
          </a:p>
        </p:txBody>
      </p:sp>
      <p:cxnSp>
        <p:nvCxnSpPr>
          <p:cNvPr id="11" name="Straight Arrow Connector 10">
            <a:extLst>
              <a:ext uri="{FF2B5EF4-FFF2-40B4-BE49-F238E27FC236}">
                <a16:creationId xmlns:a16="http://schemas.microsoft.com/office/drawing/2014/main" id="{7971C15B-A63E-B70E-B748-4576BFEB1B1D}"/>
              </a:ext>
            </a:extLst>
          </p:cNvPr>
          <p:cNvCxnSpPr>
            <a:cxnSpLocks/>
          </p:cNvCxnSpPr>
          <p:nvPr/>
        </p:nvCxnSpPr>
        <p:spPr>
          <a:xfrm flipV="1">
            <a:off x="4356100" y="3360738"/>
            <a:ext cx="377825" cy="161925"/>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30C8236-5AE7-2B44-3149-29159BB5CF12}"/>
              </a:ext>
            </a:extLst>
          </p:cNvPr>
          <p:cNvCxnSpPr>
            <a:cxnSpLocks/>
          </p:cNvCxnSpPr>
          <p:nvPr/>
        </p:nvCxnSpPr>
        <p:spPr>
          <a:xfrm>
            <a:off x="4356100" y="3775075"/>
            <a:ext cx="339725" cy="179388"/>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92D5593-7321-DBD7-5CA7-75C42E6060E8}"/>
              </a:ext>
            </a:extLst>
          </p:cNvPr>
          <p:cNvCxnSpPr>
            <a:cxnSpLocks/>
          </p:cNvCxnSpPr>
          <p:nvPr/>
        </p:nvCxnSpPr>
        <p:spPr>
          <a:xfrm flipH="1" flipV="1">
            <a:off x="3630613" y="3303588"/>
            <a:ext cx="347662" cy="219075"/>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417D01C-EBEB-CFDF-4DCC-A5469F396D04}"/>
              </a:ext>
            </a:extLst>
          </p:cNvPr>
          <p:cNvCxnSpPr>
            <a:cxnSpLocks/>
          </p:cNvCxnSpPr>
          <p:nvPr/>
        </p:nvCxnSpPr>
        <p:spPr>
          <a:xfrm flipV="1">
            <a:off x="4194175" y="3063875"/>
            <a:ext cx="0" cy="350838"/>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28545A4-67D6-77B7-EB43-BA9547067B68}"/>
              </a:ext>
            </a:extLst>
          </p:cNvPr>
          <p:cNvCxnSpPr>
            <a:cxnSpLocks/>
          </p:cNvCxnSpPr>
          <p:nvPr/>
        </p:nvCxnSpPr>
        <p:spPr>
          <a:xfrm flipH="1">
            <a:off x="3600450" y="3738563"/>
            <a:ext cx="341313" cy="17938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490AECB-18FD-FB8B-DE5C-93CFFF46C8CE}"/>
              </a:ext>
            </a:extLst>
          </p:cNvPr>
          <p:cNvCxnSpPr>
            <a:cxnSpLocks/>
          </p:cNvCxnSpPr>
          <p:nvPr/>
        </p:nvCxnSpPr>
        <p:spPr>
          <a:xfrm>
            <a:off x="4194175" y="3900488"/>
            <a:ext cx="0" cy="387350"/>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2D5C656-54E0-6DF2-55A2-8A33EC0EB617}"/>
              </a:ext>
            </a:extLst>
          </p:cNvPr>
          <p:cNvCxnSpPr>
            <a:cxnSpLocks/>
          </p:cNvCxnSpPr>
          <p:nvPr/>
        </p:nvCxnSpPr>
        <p:spPr>
          <a:xfrm flipV="1">
            <a:off x="4265613" y="3073400"/>
            <a:ext cx="336550" cy="358775"/>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42F34B9-59CB-67DA-DC60-2CA3F92938D7}"/>
              </a:ext>
            </a:extLst>
          </p:cNvPr>
          <p:cNvCxnSpPr>
            <a:cxnSpLocks/>
          </p:cNvCxnSpPr>
          <p:nvPr/>
        </p:nvCxnSpPr>
        <p:spPr>
          <a:xfrm flipV="1">
            <a:off x="4395788" y="3630613"/>
            <a:ext cx="608012" cy="9525"/>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49C146E-C9F3-072A-2218-9C4428DBACBE}"/>
              </a:ext>
            </a:extLst>
          </p:cNvPr>
          <p:cNvCxnSpPr>
            <a:cxnSpLocks/>
            <a:stCxn id="8" idx="2"/>
          </p:cNvCxnSpPr>
          <p:nvPr/>
        </p:nvCxnSpPr>
        <p:spPr>
          <a:xfrm flipH="1" flipV="1">
            <a:off x="3222625" y="3630613"/>
            <a:ext cx="739775" cy="23812"/>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12363F4-4E04-4666-9CE0-005D984D2993}"/>
              </a:ext>
            </a:extLst>
          </p:cNvPr>
          <p:cNvCxnSpPr>
            <a:cxnSpLocks/>
          </p:cNvCxnSpPr>
          <p:nvPr/>
        </p:nvCxnSpPr>
        <p:spPr>
          <a:xfrm flipH="1">
            <a:off x="3722688" y="3829050"/>
            <a:ext cx="314325" cy="48101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6AE32719-F411-6235-1720-465BBABF4548}"/>
              </a:ext>
            </a:extLst>
          </p:cNvPr>
          <p:cNvCxnSpPr>
            <a:cxnSpLocks/>
          </p:cNvCxnSpPr>
          <p:nvPr/>
        </p:nvCxnSpPr>
        <p:spPr>
          <a:xfrm>
            <a:off x="4283075" y="3849688"/>
            <a:ext cx="319088" cy="460375"/>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1389AF3-1482-9E0C-5ACA-EB3D1A4BBA3C}"/>
              </a:ext>
            </a:extLst>
          </p:cNvPr>
          <p:cNvCxnSpPr>
            <a:cxnSpLocks/>
          </p:cNvCxnSpPr>
          <p:nvPr/>
        </p:nvCxnSpPr>
        <p:spPr>
          <a:xfrm flipH="1" flipV="1">
            <a:off x="3749675" y="3003550"/>
            <a:ext cx="336550" cy="427038"/>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64533" name="AutoShape 2" descr="Characteristics of the plasmonic nanoparticles.: (a) Sketch of the... |  Download Scientific Diagram">
            <a:extLst>
              <a:ext uri="{FF2B5EF4-FFF2-40B4-BE49-F238E27FC236}">
                <a16:creationId xmlns:a16="http://schemas.microsoft.com/office/drawing/2014/main" id="{A8BA353A-C831-CDE4-4787-736173783E84}"/>
              </a:ext>
            </a:extLst>
          </p:cNvPr>
          <p:cNvSpPr>
            <a:spLocks noChangeAspect="1" noChangeArrowheads="1"/>
          </p:cNvSpPr>
          <p:nvPr/>
        </p:nvSpPr>
        <p:spPr bwMode="auto">
          <a:xfrm>
            <a:off x="4457700" y="2457450"/>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endParaRPr lang="en-GB" altLang="nl-BE" sz="2100">
              <a:latin typeface="Verdana" panose="020B060403050404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F084CA05-651B-014A-077F-6FD664E29E0A}"/>
              </a:ext>
            </a:extLst>
          </p:cNvPr>
          <p:cNvSpPr>
            <a:spLocks noGrp="1"/>
          </p:cNvSpPr>
          <p:nvPr>
            <p:ph type="title"/>
          </p:nvPr>
        </p:nvSpPr>
        <p:spPr>
          <a:xfrm>
            <a:off x="250825" y="141288"/>
            <a:ext cx="8642350" cy="412750"/>
          </a:xfrm>
        </p:spPr>
        <p:txBody>
          <a:bodyPr/>
          <a:lstStyle/>
          <a:p>
            <a:r>
              <a:rPr lang="en-US" altLang="nl-BE">
                <a:ea typeface="MS PGothic" panose="020B0600070205080204" pitchFamily="34" charset="-128"/>
              </a:rPr>
              <a:t>Metallic nanoparticles</a:t>
            </a:r>
            <a:endParaRPr lang="en-GB" altLang="nl-BE">
              <a:ea typeface="MS PGothic" panose="020B0600070205080204" pitchFamily="34" charset="-128"/>
            </a:endParaRPr>
          </a:p>
        </p:txBody>
      </p:sp>
      <p:sp>
        <p:nvSpPr>
          <p:cNvPr id="3" name="Content Placeholder 2">
            <a:extLst>
              <a:ext uri="{FF2B5EF4-FFF2-40B4-BE49-F238E27FC236}">
                <a16:creationId xmlns:a16="http://schemas.microsoft.com/office/drawing/2014/main" id="{C723DCDA-F225-3B1C-0C76-E3110ADFCA58}"/>
              </a:ext>
            </a:extLst>
          </p:cNvPr>
          <p:cNvSpPr>
            <a:spLocks noGrp="1"/>
          </p:cNvSpPr>
          <p:nvPr>
            <p:ph idx="1"/>
          </p:nvPr>
        </p:nvSpPr>
        <p:spPr>
          <a:xfrm>
            <a:off x="250825" y="627063"/>
            <a:ext cx="8642350" cy="3781425"/>
          </a:xfrm>
        </p:spPr>
        <p:txBody>
          <a:bodyPr/>
          <a:lstStyle/>
          <a:p>
            <a:pPr>
              <a:defRPr/>
            </a:pPr>
            <a:r>
              <a:rPr lang="en-US" sz="1800" dirty="0"/>
              <a:t>Particle absorbs and re-emits light </a:t>
            </a:r>
            <a:r>
              <a:rPr lang="en-US" sz="1800" dirty="0">
                <a:sym typeface="Wingdings" panose="05000000000000000000" pitchFamily="2" charset="2"/>
              </a:rPr>
              <a:t> spherical emitter</a:t>
            </a:r>
          </a:p>
          <a:p>
            <a:pPr>
              <a:defRPr/>
            </a:pPr>
            <a:endParaRPr lang="en-US" sz="1500" dirty="0"/>
          </a:p>
          <a:p>
            <a:pPr>
              <a:defRPr/>
            </a:pPr>
            <a:endParaRPr lang="en-US" sz="1500" dirty="0"/>
          </a:p>
          <a:p>
            <a:pPr>
              <a:defRPr/>
            </a:pPr>
            <a:endParaRPr lang="en-US" sz="1500" dirty="0"/>
          </a:p>
          <a:p>
            <a:pPr>
              <a:defRPr/>
            </a:pPr>
            <a:endParaRPr lang="en-US" sz="1500" dirty="0"/>
          </a:p>
          <a:p>
            <a:pPr lvl="1">
              <a:defRPr/>
            </a:pPr>
            <a:endParaRPr lang="en-US" sz="1350" dirty="0"/>
          </a:p>
          <a:p>
            <a:pPr lvl="1">
              <a:defRPr/>
            </a:pPr>
            <a:endParaRPr lang="en-US" sz="1350" dirty="0"/>
          </a:p>
          <a:p>
            <a:pPr lvl="1">
              <a:defRPr/>
            </a:pPr>
            <a:r>
              <a:rPr lang="en-US" sz="1350" dirty="0">
                <a:sym typeface="Wingdings" panose="05000000000000000000" pitchFamily="2" charset="2"/>
              </a:rPr>
              <a:t>Wavelength of highly scattered light depends on the particles size</a:t>
            </a:r>
            <a:endParaRPr lang="en-US" sz="1350" dirty="0"/>
          </a:p>
        </p:txBody>
      </p:sp>
      <p:sp>
        <p:nvSpPr>
          <p:cNvPr id="4" name="Oval 3">
            <a:extLst>
              <a:ext uri="{FF2B5EF4-FFF2-40B4-BE49-F238E27FC236}">
                <a16:creationId xmlns:a16="http://schemas.microsoft.com/office/drawing/2014/main" id="{7C581949-7B6D-7742-38C5-16D9826445D9}"/>
              </a:ext>
            </a:extLst>
          </p:cNvPr>
          <p:cNvSpPr/>
          <p:nvPr/>
        </p:nvSpPr>
        <p:spPr>
          <a:xfrm>
            <a:off x="3762375" y="1466850"/>
            <a:ext cx="431800" cy="431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2100"/>
          </a:p>
        </p:txBody>
      </p:sp>
      <p:sp>
        <p:nvSpPr>
          <p:cNvPr id="5" name="Freeform: Shape 4">
            <a:extLst>
              <a:ext uri="{FF2B5EF4-FFF2-40B4-BE49-F238E27FC236}">
                <a16:creationId xmlns:a16="http://schemas.microsoft.com/office/drawing/2014/main" id="{1FB8D1CB-B8B1-DD95-0645-5027D57BC8CA}"/>
              </a:ext>
            </a:extLst>
          </p:cNvPr>
          <p:cNvSpPr/>
          <p:nvPr/>
        </p:nvSpPr>
        <p:spPr>
          <a:xfrm>
            <a:off x="1801813" y="1384300"/>
            <a:ext cx="1311275" cy="576263"/>
          </a:xfrm>
          <a:custGeom>
            <a:avLst/>
            <a:gdLst>
              <a:gd name="connsiteX0" fmla="*/ 47043 w 1749094"/>
              <a:gd name="connsiteY0" fmla="*/ 724634 h 769996"/>
              <a:gd name="connsiteX1" fmla="*/ 47043 w 1749094"/>
              <a:gd name="connsiteY1" fmla="*/ 670314 h 769996"/>
              <a:gd name="connsiteX2" fmla="*/ 535930 w 1749094"/>
              <a:gd name="connsiteY2" fmla="*/ 357 h 769996"/>
              <a:gd name="connsiteX3" fmla="*/ 925229 w 1749094"/>
              <a:gd name="connsiteY3" fmla="*/ 769902 h 769996"/>
              <a:gd name="connsiteX4" fmla="*/ 1314528 w 1749094"/>
              <a:gd name="connsiteY4" fmla="*/ 54678 h 769996"/>
              <a:gd name="connsiteX5" fmla="*/ 1631399 w 1749094"/>
              <a:gd name="connsiteY5" fmla="*/ 308175 h 769996"/>
              <a:gd name="connsiteX6" fmla="*/ 1749094 w 1749094"/>
              <a:gd name="connsiteY6" fmla="*/ 317229 h 76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094" h="769996">
                <a:moveTo>
                  <a:pt x="47043" y="724634"/>
                </a:moveTo>
                <a:cubicBezTo>
                  <a:pt x="6302" y="757830"/>
                  <a:pt x="-34438" y="791027"/>
                  <a:pt x="47043" y="670314"/>
                </a:cubicBezTo>
                <a:cubicBezTo>
                  <a:pt x="128524" y="549601"/>
                  <a:pt x="389566" y="-16241"/>
                  <a:pt x="535930" y="357"/>
                </a:cubicBezTo>
                <a:cubicBezTo>
                  <a:pt x="682294" y="16955"/>
                  <a:pt x="795463" y="760849"/>
                  <a:pt x="925229" y="769902"/>
                </a:cubicBezTo>
                <a:cubicBezTo>
                  <a:pt x="1054995" y="778956"/>
                  <a:pt x="1196833" y="131632"/>
                  <a:pt x="1314528" y="54678"/>
                </a:cubicBezTo>
                <a:cubicBezTo>
                  <a:pt x="1432223" y="-22276"/>
                  <a:pt x="1558971" y="264416"/>
                  <a:pt x="1631399" y="308175"/>
                </a:cubicBezTo>
                <a:cubicBezTo>
                  <a:pt x="1703827" y="351933"/>
                  <a:pt x="1726460" y="334581"/>
                  <a:pt x="1749094" y="317229"/>
                </a:cubicBezTo>
              </a:path>
            </a:pathLst>
          </a:custGeom>
          <a:ln w="25400">
            <a:solidFill>
              <a:schemeClr val="accent6"/>
            </a:solidFill>
            <a:headEnd type="none"/>
            <a:tailEnd type="triangle" w="lg" len="med"/>
          </a:ln>
        </p:spPr>
        <p:style>
          <a:lnRef idx="1">
            <a:schemeClr val="accent3"/>
          </a:lnRef>
          <a:fillRef idx="0">
            <a:schemeClr val="accent3"/>
          </a:fillRef>
          <a:effectRef idx="0">
            <a:schemeClr val="accent3"/>
          </a:effectRef>
          <a:fontRef idx="minor">
            <a:schemeClr val="tx1"/>
          </a:fontRef>
        </p:style>
        <p:txBody>
          <a:bodyPr anchor="ctr"/>
          <a:lstStyle/>
          <a:p>
            <a:pPr algn="ctr">
              <a:defRPr/>
            </a:pPr>
            <a:endParaRPr lang="en-GB" sz="2100"/>
          </a:p>
        </p:txBody>
      </p:sp>
      <p:sp>
        <p:nvSpPr>
          <p:cNvPr id="65542" name="TextBox 5">
            <a:extLst>
              <a:ext uri="{FF2B5EF4-FFF2-40B4-BE49-F238E27FC236}">
                <a16:creationId xmlns:a16="http://schemas.microsoft.com/office/drawing/2014/main" id="{D339D392-2F4F-870F-C2AD-DD5BDBA14C58}"/>
              </a:ext>
            </a:extLst>
          </p:cNvPr>
          <p:cNvSpPr txBox="1">
            <a:spLocks noChangeArrowheads="1"/>
          </p:cNvSpPr>
          <p:nvPr/>
        </p:nvSpPr>
        <p:spPr bwMode="auto">
          <a:xfrm>
            <a:off x="1763713" y="2152650"/>
            <a:ext cx="1890712"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200">
                <a:latin typeface="Verdana" panose="020B0604030504040204" pitchFamily="34" charset="0"/>
              </a:rPr>
              <a:t>Wavelength </a:t>
            </a:r>
            <a:r>
              <a:rPr lang="el-GR" altLang="nl-BE" sz="1200">
                <a:latin typeface="Verdana" panose="020B0604030504040204" pitchFamily="34" charset="0"/>
              </a:rPr>
              <a:t>λ</a:t>
            </a:r>
            <a:endParaRPr lang="en-GB" altLang="nl-BE" sz="1200">
              <a:latin typeface="Verdana" panose="020B0604030504040204" pitchFamily="34" charset="0"/>
            </a:endParaRPr>
          </a:p>
        </p:txBody>
      </p:sp>
      <p:sp>
        <p:nvSpPr>
          <p:cNvPr id="65543" name="TextBox 6">
            <a:extLst>
              <a:ext uri="{FF2B5EF4-FFF2-40B4-BE49-F238E27FC236}">
                <a16:creationId xmlns:a16="http://schemas.microsoft.com/office/drawing/2014/main" id="{D9ED1839-C81A-F9A8-E067-DD23568D596F}"/>
              </a:ext>
            </a:extLst>
          </p:cNvPr>
          <p:cNvSpPr txBox="1">
            <a:spLocks noChangeArrowheads="1"/>
          </p:cNvSpPr>
          <p:nvPr/>
        </p:nvSpPr>
        <p:spPr bwMode="auto">
          <a:xfrm>
            <a:off x="3290888" y="1965325"/>
            <a:ext cx="18907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200">
                <a:latin typeface="Verdana" panose="020B0604030504040204" pitchFamily="34" charset="0"/>
              </a:rPr>
              <a:t>Particle size with circumference 2</a:t>
            </a:r>
            <a:r>
              <a:rPr lang="el-GR" altLang="nl-BE" sz="1200">
                <a:latin typeface="Verdana" panose="020B0604030504040204" pitchFamily="34" charset="0"/>
              </a:rPr>
              <a:t>π</a:t>
            </a:r>
            <a:r>
              <a:rPr lang="en-US" altLang="nl-BE" sz="1200">
                <a:latin typeface="Verdana" panose="020B0604030504040204" pitchFamily="34" charset="0"/>
              </a:rPr>
              <a:t>r</a:t>
            </a:r>
            <a:endParaRPr lang="en-GB" altLang="nl-BE" sz="1200">
              <a:latin typeface="Verdana" panose="020B0604030504040204" pitchFamily="34" charset="0"/>
            </a:endParaRPr>
          </a:p>
        </p:txBody>
      </p:sp>
      <p:sp>
        <p:nvSpPr>
          <p:cNvPr id="8" name="Oval 7">
            <a:extLst>
              <a:ext uri="{FF2B5EF4-FFF2-40B4-BE49-F238E27FC236}">
                <a16:creationId xmlns:a16="http://schemas.microsoft.com/office/drawing/2014/main" id="{B313AC87-D99E-E0A8-196C-A5ADC401C7EF}"/>
              </a:ext>
            </a:extLst>
          </p:cNvPr>
          <p:cNvSpPr/>
          <p:nvPr/>
        </p:nvSpPr>
        <p:spPr>
          <a:xfrm>
            <a:off x="3962400" y="3784600"/>
            <a:ext cx="431800" cy="431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2100"/>
          </a:p>
        </p:txBody>
      </p:sp>
      <p:cxnSp>
        <p:nvCxnSpPr>
          <p:cNvPr id="11" name="Straight Arrow Connector 10">
            <a:extLst>
              <a:ext uri="{FF2B5EF4-FFF2-40B4-BE49-F238E27FC236}">
                <a16:creationId xmlns:a16="http://schemas.microsoft.com/office/drawing/2014/main" id="{0F54820D-AF67-14AF-08F4-E2AEA17666BC}"/>
              </a:ext>
            </a:extLst>
          </p:cNvPr>
          <p:cNvCxnSpPr>
            <a:cxnSpLocks/>
          </p:cNvCxnSpPr>
          <p:nvPr/>
        </p:nvCxnSpPr>
        <p:spPr>
          <a:xfrm flipV="1">
            <a:off x="4356100" y="3759200"/>
            <a:ext cx="161925" cy="107950"/>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CC7A40D-DBA8-C30F-EDD3-1473C509336F}"/>
              </a:ext>
            </a:extLst>
          </p:cNvPr>
          <p:cNvCxnSpPr>
            <a:cxnSpLocks/>
          </p:cNvCxnSpPr>
          <p:nvPr/>
        </p:nvCxnSpPr>
        <p:spPr>
          <a:xfrm>
            <a:off x="4356100" y="4121150"/>
            <a:ext cx="161925" cy="142875"/>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F319031-4D6F-80B3-5F5E-CF76C3CFBBFF}"/>
              </a:ext>
            </a:extLst>
          </p:cNvPr>
          <p:cNvCxnSpPr>
            <a:cxnSpLocks/>
          </p:cNvCxnSpPr>
          <p:nvPr/>
        </p:nvCxnSpPr>
        <p:spPr>
          <a:xfrm flipH="1" flipV="1">
            <a:off x="3816350" y="3784600"/>
            <a:ext cx="161925" cy="82550"/>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690FF08-FA2D-72B3-0746-BD34138009AA}"/>
              </a:ext>
            </a:extLst>
          </p:cNvPr>
          <p:cNvCxnSpPr>
            <a:cxnSpLocks/>
          </p:cNvCxnSpPr>
          <p:nvPr/>
        </p:nvCxnSpPr>
        <p:spPr>
          <a:xfrm flipV="1">
            <a:off x="4194175" y="3597275"/>
            <a:ext cx="0" cy="161925"/>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0FEFC79-9CAC-1ED4-B2B1-8C5DE895A6EE}"/>
              </a:ext>
            </a:extLst>
          </p:cNvPr>
          <p:cNvCxnSpPr>
            <a:cxnSpLocks/>
          </p:cNvCxnSpPr>
          <p:nvPr/>
        </p:nvCxnSpPr>
        <p:spPr>
          <a:xfrm flipH="1">
            <a:off x="3762375" y="4084638"/>
            <a:ext cx="200025" cy="95250"/>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A622E89-6518-3757-B41A-83E0E7053647}"/>
              </a:ext>
            </a:extLst>
          </p:cNvPr>
          <p:cNvCxnSpPr>
            <a:cxnSpLocks/>
          </p:cNvCxnSpPr>
          <p:nvPr/>
        </p:nvCxnSpPr>
        <p:spPr>
          <a:xfrm>
            <a:off x="4194175" y="4246563"/>
            <a:ext cx="0" cy="215900"/>
          </a:xfrm>
          <a:prstGeom prst="straightConnector1">
            <a:avLst/>
          </a:prstGeom>
          <a:ln w="254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274ED-F7A5-2257-7D2D-3C2864AA469E}"/>
              </a:ext>
            </a:extLst>
          </p:cNvPr>
          <p:cNvSpPr>
            <a:spLocks noGrp="1"/>
          </p:cNvSpPr>
          <p:nvPr>
            <p:ph type="title"/>
          </p:nvPr>
        </p:nvSpPr>
        <p:spPr>
          <a:xfrm>
            <a:off x="250825" y="195263"/>
            <a:ext cx="8642350" cy="412750"/>
          </a:xfrm>
        </p:spPr>
        <p:txBody>
          <a:bodyPr>
            <a:normAutofit fontScale="90000"/>
          </a:bodyPr>
          <a:lstStyle/>
          <a:p>
            <a:pPr>
              <a:defRPr/>
            </a:pPr>
            <a:r>
              <a:rPr lang="en-US" dirty="0"/>
              <a:t>Metal nanoparticles</a:t>
            </a:r>
            <a:endParaRPr lang="en-GB" dirty="0"/>
          </a:p>
        </p:txBody>
      </p:sp>
      <p:sp>
        <p:nvSpPr>
          <p:cNvPr id="66563" name="Content Placeholder 2">
            <a:extLst>
              <a:ext uri="{FF2B5EF4-FFF2-40B4-BE49-F238E27FC236}">
                <a16:creationId xmlns:a16="http://schemas.microsoft.com/office/drawing/2014/main" id="{3F496237-7C93-C689-8B89-76494F60A6A2}"/>
              </a:ext>
            </a:extLst>
          </p:cNvPr>
          <p:cNvSpPr>
            <a:spLocks noGrp="1"/>
          </p:cNvSpPr>
          <p:nvPr>
            <p:ph idx="1"/>
          </p:nvPr>
        </p:nvSpPr>
        <p:spPr>
          <a:xfrm>
            <a:off x="250825" y="771525"/>
            <a:ext cx="8642350" cy="3941763"/>
          </a:xfrm>
        </p:spPr>
        <p:txBody>
          <a:bodyPr/>
          <a:lstStyle/>
          <a:p>
            <a:r>
              <a:rPr lang="en-US" altLang="en-US" sz="1800">
                <a:latin typeface="Verdana" panose="020B0604030504040204" pitchFamily="34" charset="0"/>
              </a:rPr>
              <a:t>Small metal nanoparticles have high scattering properties</a:t>
            </a:r>
            <a:endParaRPr lang="en-GB" altLang="en-US" sz="1800">
              <a:latin typeface="Verdana" panose="020B0604030504040204" pitchFamily="34" charset="0"/>
            </a:endParaRPr>
          </a:p>
        </p:txBody>
      </p:sp>
      <p:pic>
        <p:nvPicPr>
          <p:cNvPr id="66564" name="Picture 4">
            <a:extLst>
              <a:ext uri="{FF2B5EF4-FFF2-40B4-BE49-F238E27FC236}">
                <a16:creationId xmlns:a16="http://schemas.microsoft.com/office/drawing/2014/main" id="{070394B5-5E2E-9E80-96B1-F3CD5A389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413" y="1492250"/>
            <a:ext cx="3273425" cy="264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DB1C7-F4DF-A363-DB8F-5C2BC57B180C}"/>
              </a:ext>
            </a:extLst>
          </p:cNvPr>
          <p:cNvSpPr>
            <a:spLocks noGrp="1"/>
          </p:cNvSpPr>
          <p:nvPr>
            <p:ph type="title"/>
          </p:nvPr>
        </p:nvSpPr>
        <p:spPr>
          <a:xfrm>
            <a:off x="250825" y="195263"/>
            <a:ext cx="8642350" cy="412750"/>
          </a:xfrm>
        </p:spPr>
        <p:txBody>
          <a:bodyPr>
            <a:normAutofit fontScale="90000"/>
          </a:bodyPr>
          <a:lstStyle/>
          <a:p>
            <a:pPr>
              <a:defRPr/>
            </a:pPr>
            <a:r>
              <a:rPr lang="en-US" dirty="0"/>
              <a:t>Method</a:t>
            </a:r>
            <a:endParaRPr lang="en-GB" dirty="0"/>
          </a:p>
        </p:txBody>
      </p:sp>
      <p:sp>
        <p:nvSpPr>
          <p:cNvPr id="67587" name="Content Placeholder 2">
            <a:extLst>
              <a:ext uri="{FF2B5EF4-FFF2-40B4-BE49-F238E27FC236}">
                <a16:creationId xmlns:a16="http://schemas.microsoft.com/office/drawing/2014/main" id="{E359CACE-C42F-BFA5-4752-D6A9721FBC9D}"/>
              </a:ext>
            </a:extLst>
          </p:cNvPr>
          <p:cNvSpPr>
            <a:spLocks noGrp="1"/>
          </p:cNvSpPr>
          <p:nvPr>
            <p:ph idx="1"/>
          </p:nvPr>
        </p:nvSpPr>
        <p:spPr>
          <a:xfrm>
            <a:off x="250825" y="627063"/>
            <a:ext cx="8642350" cy="3943350"/>
          </a:xfrm>
        </p:spPr>
        <p:txBody>
          <a:bodyPr/>
          <a:lstStyle/>
          <a:p>
            <a:r>
              <a:rPr lang="en-US" altLang="en-US" sz="1600">
                <a:latin typeface="Verdana" panose="020B0604030504040204" pitchFamily="34" charset="0"/>
              </a:rPr>
              <a:t>Gold nanoparticles encapsulated in AlO</a:t>
            </a:r>
            <a:r>
              <a:rPr lang="en-US" altLang="en-US" sz="1600" baseline="-25000">
                <a:latin typeface="Verdana" panose="020B0604030504040204" pitchFamily="34" charset="0"/>
              </a:rPr>
              <a:t>x</a:t>
            </a:r>
          </a:p>
          <a:p>
            <a:r>
              <a:rPr lang="en-US" altLang="en-US" sz="1600">
                <a:latin typeface="Verdana" panose="020B0604030504040204" pitchFamily="34" charset="0"/>
              </a:rPr>
              <a:t>AlO</a:t>
            </a:r>
            <a:r>
              <a:rPr lang="en-US" altLang="en-US" sz="1600" baseline="-25000">
                <a:latin typeface="Verdana" panose="020B0604030504040204" pitchFamily="34" charset="0"/>
              </a:rPr>
              <a:t>X</a:t>
            </a:r>
            <a:r>
              <a:rPr lang="en-US" altLang="en-US" sz="1600">
                <a:latin typeface="Verdana" panose="020B0604030504040204" pitchFamily="34" charset="0"/>
              </a:rPr>
              <a:t> is also a dielectric with very good passivating properties</a:t>
            </a:r>
            <a:endParaRPr lang="en-GB" altLang="en-US" sz="1600">
              <a:latin typeface="Verdana" panose="020B0604030504040204" pitchFamily="34" charset="0"/>
            </a:endParaRPr>
          </a:p>
        </p:txBody>
      </p:sp>
      <p:pic>
        <p:nvPicPr>
          <p:cNvPr id="67588" name="Picture 7">
            <a:extLst>
              <a:ext uri="{FF2B5EF4-FFF2-40B4-BE49-F238E27FC236}">
                <a16:creationId xmlns:a16="http://schemas.microsoft.com/office/drawing/2014/main" id="{8C651FC5-4BA3-6434-AA11-C3C90B9765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1305" b="15900"/>
          <a:stretch>
            <a:fillRect/>
          </a:stretch>
        </p:blipFill>
        <p:spPr bwMode="auto">
          <a:xfrm>
            <a:off x="2339975" y="1419225"/>
            <a:ext cx="3959225" cy="288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A6A5-D97A-7D00-75D2-76B12714E05F}"/>
              </a:ext>
            </a:extLst>
          </p:cNvPr>
          <p:cNvSpPr>
            <a:spLocks noGrp="1"/>
          </p:cNvSpPr>
          <p:nvPr>
            <p:ph type="title"/>
          </p:nvPr>
        </p:nvSpPr>
        <p:spPr>
          <a:xfrm>
            <a:off x="250825" y="195263"/>
            <a:ext cx="8642350" cy="412750"/>
          </a:xfrm>
        </p:spPr>
        <p:txBody>
          <a:bodyPr>
            <a:normAutofit fontScale="90000"/>
          </a:bodyPr>
          <a:lstStyle/>
          <a:p>
            <a:pPr>
              <a:defRPr/>
            </a:pPr>
            <a:r>
              <a:rPr lang="en-US" dirty="0"/>
              <a:t>Light management in CIGS</a:t>
            </a:r>
            <a:endParaRPr lang="en-GB" dirty="0"/>
          </a:p>
        </p:txBody>
      </p:sp>
      <p:sp>
        <p:nvSpPr>
          <p:cNvPr id="68611" name="Content Placeholder 2">
            <a:extLst>
              <a:ext uri="{FF2B5EF4-FFF2-40B4-BE49-F238E27FC236}">
                <a16:creationId xmlns:a16="http://schemas.microsoft.com/office/drawing/2014/main" id="{706206EF-ABEB-15E8-8CCC-29F3289E3289}"/>
              </a:ext>
            </a:extLst>
          </p:cNvPr>
          <p:cNvSpPr>
            <a:spLocks noGrp="1"/>
          </p:cNvSpPr>
          <p:nvPr>
            <p:ph idx="1"/>
          </p:nvPr>
        </p:nvSpPr>
        <p:spPr>
          <a:xfrm>
            <a:off x="250825" y="627063"/>
            <a:ext cx="8642350" cy="3943350"/>
          </a:xfrm>
        </p:spPr>
        <p:txBody>
          <a:bodyPr/>
          <a:lstStyle/>
          <a:p>
            <a:r>
              <a:rPr lang="en-US" altLang="en-US" sz="1600">
                <a:latin typeface="Verdana" panose="020B0604030504040204" pitchFamily="34" charset="0"/>
              </a:rPr>
              <a:t>Al2O3 </a:t>
            </a:r>
            <a:r>
              <a:rPr lang="en-US" altLang="en-US" sz="1600">
                <a:latin typeface="Verdana" panose="020B0604030504040204" pitchFamily="34" charset="0"/>
                <a:sym typeface="Wingdings" panose="05000000000000000000" pitchFamily="2" charset="2"/>
              </a:rPr>
              <a:t> passivation and encapsulation</a:t>
            </a:r>
          </a:p>
          <a:p>
            <a:r>
              <a:rPr lang="en-US" altLang="en-US" sz="1600">
                <a:latin typeface="Verdana" panose="020B0604030504040204" pitchFamily="34" charset="0"/>
                <a:sym typeface="Wingdings" panose="05000000000000000000" pitchFamily="2" charset="2"/>
              </a:rPr>
              <a:t>Gold nanoparticles  light scattering particles </a:t>
            </a:r>
          </a:p>
          <a:p>
            <a:endParaRPr lang="en-US" altLang="en-US" sz="1600">
              <a:latin typeface="Verdana" panose="020B0604030504040204" pitchFamily="34" charset="0"/>
              <a:sym typeface="Wingdings" panose="05000000000000000000" pitchFamily="2" charset="2"/>
            </a:endParaRPr>
          </a:p>
          <a:p>
            <a:endParaRPr lang="en-GB" altLang="en-US" sz="1600">
              <a:latin typeface="Verdana" panose="020B0604030504040204" pitchFamily="34" charset="0"/>
            </a:endParaRPr>
          </a:p>
        </p:txBody>
      </p:sp>
      <p:pic>
        <p:nvPicPr>
          <p:cNvPr id="68612" name="Picture 4">
            <a:extLst>
              <a:ext uri="{FF2B5EF4-FFF2-40B4-BE49-F238E27FC236}">
                <a16:creationId xmlns:a16="http://schemas.microsoft.com/office/drawing/2014/main" id="{11D14AFB-B63B-0CED-AA3B-7638B4968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825" y="1779588"/>
            <a:ext cx="3419475" cy="253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613" name="Picture 6">
            <a:extLst>
              <a:ext uri="{FF2B5EF4-FFF2-40B4-BE49-F238E27FC236}">
                <a16:creationId xmlns:a16="http://schemas.microsoft.com/office/drawing/2014/main" id="{11592440-AECF-389E-7047-17C8DBD843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4300" y="1382713"/>
            <a:ext cx="4279900" cy="313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41F89-B7D6-0E05-B1E2-D2E251663053}"/>
              </a:ext>
            </a:extLst>
          </p:cNvPr>
          <p:cNvSpPr>
            <a:spLocks noGrp="1"/>
          </p:cNvSpPr>
          <p:nvPr>
            <p:ph type="title"/>
          </p:nvPr>
        </p:nvSpPr>
        <p:spPr>
          <a:xfrm>
            <a:off x="250825" y="195263"/>
            <a:ext cx="8642350" cy="412750"/>
          </a:xfrm>
        </p:spPr>
        <p:txBody>
          <a:bodyPr>
            <a:normAutofit fontScale="90000"/>
          </a:bodyPr>
          <a:lstStyle/>
          <a:p>
            <a:pPr>
              <a:defRPr/>
            </a:pPr>
            <a:r>
              <a:rPr lang="en-US" dirty="0"/>
              <a:t>Light management in CIGS</a:t>
            </a:r>
            <a:endParaRPr lang="en-GB" dirty="0"/>
          </a:p>
        </p:txBody>
      </p:sp>
      <p:sp>
        <p:nvSpPr>
          <p:cNvPr id="69635" name="Content Placeholder 2">
            <a:extLst>
              <a:ext uri="{FF2B5EF4-FFF2-40B4-BE49-F238E27FC236}">
                <a16:creationId xmlns:a16="http://schemas.microsoft.com/office/drawing/2014/main" id="{B021ED71-228A-6B9A-21AF-DF9BE68A6F30}"/>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Light scattering by thermally induced roughness</a:t>
            </a:r>
          </a:p>
          <a:p>
            <a:pPr lvl="1"/>
            <a:r>
              <a:rPr lang="en-US" altLang="en-US" sz="1200">
                <a:latin typeface="Verdana" panose="020B0604030504040204" pitchFamily="34" charset="0"/>
              </a:rPr>
              <a:t>During CIGS growth, the thin Ag and AlOx layers react with the CIGS layer and induce roughness at the back</a:t>
            </a:r>
          </a:p>
        </p:txBody>
      </p:sp>
      <p:pic>
        <p:nvPicPr>
          <p:cNvPr id="69636" name="Picture 4">
            <a:extLst>
              <a:ext uri="{FF2B5EF4-FFF2-40B4-BE49-F238E27FC236}">
                <a16:creationId xmlns:a16="http://schemas.microsoft.com/office/drawing/2014/main" id="{B553AD91-9EF2-759E-D86C-E176E1A55B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50" y="1357313"/>
            <a:ext cx="4094163" cy="248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Oval 2">
            <a:extLst>
              <a:ext uri="{FF2B5EF4-FFF2-40B4-BE49-F238E27FC236}">
                <a16:creationId xmlns:a16="http://schemas.microsoft.com/office/drawing/2014/main" id="{29AC0AFF-E4B6-0072-C1C4-787FA0F17185}"/>
              </a:ext>
            </a:extLst>
          </p:cNvPr>
          <p:cNvSpPr/>
          <p:nvPr/>
        </p:nvSpPr>
        <p:spPr>
          <a:xfrm>
            <a:off x="3995738" y="2066925"/>
            <a:ext cx="863600" cy="865188"/>
          </a:xfrm>
          <a:prstGeom prst="ellipse">
            <a:avLst/>
          </a:prstGeom>
          <a:noFill/>
          <a:ln w="25400"/>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Content Placeholder 2">
            <a:extLst>
              <a:ext uri="{FF2B5EF4-FFF2-40B4-BE49-F238E27FC236}">
                <a16:creationId xmlns:a16="http://schemas.microsoft.com/office/drawing/2014/main" id="{3177B49F-DDAA-EC7F-EED9-7C1695783E87}"/>
              </a:ext>
            </a:extLst>
          </p:cNvPr>
          <p:cNvSpPr>
            <a:spLocks noGrp="1"/>
          </p:cNvSpPr>
          <p:nvPr>
            <p:ph idx="1"/>
          </p:nvPr>
        </p:nvSpPr>
        <p:spPr>
          <a:xfrm>
            <a:off x="250825" y="627063"/>
            <a:ext cx="8642350" cy="3943350"/>
          </a:xfrm>
        </p:spPr>
        <p:txBody>
          <a:bodyPr/>
          <a:lstStyle/>
          <a:p>
            <a:r>
              <a:rPr lang="en-US" altLang="en-US" sz="1800">
                <a:latin typeface="Verdana" panose="020B0604030504040204" pitchFamily="34" charset="0"/>
              </a:rPr>
              <a:t>Ag/AlOx: During CIGS growth, the thin Ag and AlOx layers break and induce roughness at the back</a:t>
            </a:r>
          </a:p>
        </p:txBody>
      </p:sp>
      <p:sp>
        <p:nvSpPr>
          <p:cNvPr id="18" name="Rectangle 17">
            <a:extLst>
              <a:ext uri="{FF2B5EF4-FFF2-40B4-BE49-F238E27FC236}">
                <a16:creationId xmlns:a16="http://schemas.microsoft.com/office/drawing/2014/main" id="{20FBB4A4-64A9-913C-9A07-FD6FED1362E9}"/>
              </a:ext>
            </a:extLst>
          </p:cNvPr>
          <p:cNvSpPr/>
          <p:nvPr/>
        </p:nvSpPr>
        <p:spPr>
          <a:xfrm>
            <a:off x="930275" y="3941763"/>
            <a:ext cx="2951163"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19" name="Rectangle 18">
            <a:extLst>
              <a:ext uri="{FF2B5EF4-FFF2-40B4-BE49-F238E27FC236}">
                <a16:creationId xmlns:a16="http://schemas.microsoft.com/office/drawing/2014/main" id="{3F44ACBF-AF0A-ADE7-242F-6B99961F8F73}"/>
              </a:ext>
            </a:extLst>
          </p:cNvPr>
          <p:cNvSpPr/>
          <p:nvPr/>
        </p:nvSpPr>
        <p:spPr>
          <a:xfrm>
            <a:off x="930275" y="3652838"/>
            <a:ext cx="2951163"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20" name="Rectangle 19">
            <a:extLst>
              <a:ext uri="{FF2B5EF4-FFF2-40B4-BE49-F238E27FC236}">
                <a16:creationId xmlns:a16="http://schemas.microsoft.com/office/drawing/2014/main" id="{D13D3853-3344-31F6-61C3-BC9CCB83F96D}"/>
              </a:ext>
            </a:extLst>
          </p:cNvPr>
          <p:cNvSpPr/>
          <p:nvPr/>
        </p:nvSpPr>
        <p:spPr>
          <a:xfrm>
            <a:off x="930275" y="1584325"/>
            <a:ext cx="2735263" cy="206851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Cu(</a:t>
            </a:r>
            <a:r>
              <a:rPr lang="en-US" sz="1800" dirty="0" err="1"/>
              <a:t>In,Ga</a:t>
            </a:r>
            <a:r>
              <a:rPr lang="en-US" sz="1800" dirty="0"/>
              <a:t>)Se2 (absorber layer)</a:t>
            </a:r>
          </a:p>
          <a:p>
            <a:pPr algn="ctr">
              <a:defRPr/>
            </a:pPr>
            <a:r>
              <a:rPr lang="en-US" sz="1800" dirty="0"/>
              <a:t>500 nm</a:t>
            </a:r>
            <a:endParaRPr lang="en-GB" sz="1800" dirty="0"/>
          </a:p>
        </p:txBody>
      </p:sp>
      <p:grpSp>
        <p:nvGrpSpPr>
          <p:cNvPr id="70662" name="Group 10">
            <a:extLst>
              <a:ext uri="{FF2B5EF4-FFF2-40B4-BE49-F238E27FC236}">
                <a16:creationId xmlns:a16="http://schemas.microsoft.com/office/drawing/2014/main" id="{8C168A48-2CD1-048D-F5A4-E79E8A07C625}"/>
              </a:ext>
            </a:extLst>
          </p:cNvPr>
          <p:cNvGrpSpPr>
            <a:grpSpLocks/>
          </p:cNvGrpSpPr>
          <p:nvPr/>
        </p:nvGrpSpPr>
        <p:grpSpPr bwMode="auto">
          <a:xfrm>
            <a:off x="900113" y="3540125"/>
            <a:ext cx="2736850" cy="158750"/>
            <a:chOff x="4013272" y="411510"/>
            <a:chExt cx="2999830" cy="206469"/>
          </a:xfrm>
        </p:grpSpPr>
        <p:cxnSp>
          <p:nvCxnSpPr>
            <p:cNvPr id="22" name="Straight Connector 21">
              <a:extLst>
                <a:ext uri="{FF2B5EF4-FFF2-40B4-BE49-F238E27FC236}">
                  <a16:creationId xmlns:a16="http://schemas.microsoft.com/office/drawing/2014/main" id="{75F49873-CCC4-5B5B-B1A7-C3A42ECCCD84}"/>
                </a:ext>
              </a:extLst>
            </p:cNvPr>
            <p:cNvCxnSpPr/>
            <p:nvPr/>
          </p:nvCxnSpPr>
          <p:spPr>
            <a:xfrm>
              <a:off x="4013272" y="533327"/>
              <a:ext cx="718636" cy="51617"/>
            </a:xfrm>
            <a:prstGeom prst="line">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E0E918C4-FCF5-936B-EE3E-E3ED04C8EBD9}"/>
                </a:ext>
              </a:extLst>
            </p:cNvPr>
            <p:cNvCxnSpPr>
              <a:cxnSpLocks/>
            </p:cNvCxnSpPr>
            <p:nvPr/>
          </p:nvCxnSpPr>
          <p:spPr>
            <a:xfrm flipV="1">
              <a:off x="4717988" y="411510"/>
              <a:ext cx="718637" cy="169305"/>
            </a:xfrm>
            <a:prstGeom prst="line">
              <a:avLst/>
            </a:prstGeom>
            <a:ln w="38100">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BA212768-E1DF-2429-0BF9-AB611435DF76}"/>
                </a:ext>
              </a:extLst>
            </p:cNvPr>
            <p:cNvCxnSpPr>
              <a:cxnSpLocks/>
            </p:cNvCxnSpPr>
            <p:nvPr/>
          </p:nvCxnSpPr>
          <p:spPr>
            <a:xfrm>
              <a:off x="5436625" y="411510"/>
              <a:ext cx="642074" cy="156916"/>
            </a:xfrm>
            <a:prstGeom prst="line">
              <a:avLst/>
            </a:prstGeom>
            <a:ln w="38100">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C93DF203-8FC3-8466-8EC2-C2A91E07B285}"/>
                </a:ext>
              </a:extLst>
            </p:cNvPr>
            <p:cNvCxnSpPr>
              <a:cxnSpLocks/>
            </p:cNvCxnSpPr>
            <p:nvPr/>
          </p:nvCxnSpPr>
          <p:spPr>
            <a:xfrm flipV="1">
              <a:off x="6083920" y="450740"/>
              <a:ext cx="551592" cy="130075"/>
            </a:xfrm>
            <a:prstGeom prst="line">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E682DEDB-92A4-635C-0937-C81005DEBD68}"/>
                </a:ext>
              </a:extLst>
            </p:cNvPr>
            <p:cNvCxnSpPr>
              <a:cxnSpLocks/>
            </p:cNvCxnSpPr>
            <p:nvPr/>
          </p:nvCxnSpPr>
          <p:spPr>
            <a:xfrm>
              <a:off x="6618112" y="446610"/>
              <a:ext cx="394990" cy="171369"/>
            </a:xfrm>
            <a:prstGeom prst="line">
              <a:avLst/>
            </a:prstGeom>
            <a:ln w="38100">
              <a:solidFill>
                <a:srgbClr val="7030A0"/>
              </a:solidFill>
            </a:ln>
          </p:spPr>
          <p:style>
            <a:lnRef idx="2">
              <a:schemeClr val="accent1"/>
            </a:lnRef>
            <a:fillRef idx="0">
              <a:schemeClr val="accent1"/>
            </a:fillRef>
            <a:effectRef idx="1">
              <a:schemeClr val="accent1"/>
            </a:effectRef>
            <a:fontRef idx="minor">
              <a:schemeClr val="tx1"/>
            </a:fontRef>
          </p:style>
        </p:cxnSp>
      </p:grpSp>
      <p:sp>
        <p:nvSpPr>
          <p:cNvPr id="14" name="Title 1">
            <a:extLst>
              <a:ext uri="{FF2B5EF4-FFF2-40B4-BE49-F238E27FC236}">
                <a16:creationId xmlns:a16="http://schemas.microsoft.com/office/drawing/2014/main" id="{322A4852-AE2A-AACF-F846-8E47748F6E43}"/>
              </a:ext>
            </a:extLst>
          </p:cNvPr>
          <p:cNvSpPr>
            <a:spLocks noGrp="1"/>
          </p:cNvSpPr>
          <p:nvPr>
            <p:ph type="title"/>
          </p:nvPr>
        </p:nvSpPr>
        <p:spPr>
          <a:xfrm>
            <a:off x="250825" y="195263"/>
            <a:ext cx="8642350" cy="412750"/>
          </a:xfrm>
        </p:spPr>
        <p:txBody>
          <a:bodyPr>
            <a:normAutofit fontScale="90000"/>
          </a:bodyPr>
          <a:lstStyle/>
          <a:p>
            <a:pPr>
              <a:defRPr/>
            </a:pPr>
            <a:r>
              <a:rPr lang="en-US" dirty="0"/>
              <a:t>Light management in CIGS</a:t>
            </a:r>
            <a:endParaRPr lang="en-GB" dirty="0"/>
          </a:p>
        </p:txBody>
      </p:sp>
      <p:pic>
        <p:nvPicPr>
          <p:cNvPr id="52232" name="Picture 3">
            <a:extLst>
              <a:ext uri="{FF2B5EF4-FFF2-40B4-BE49-F238E27FC236}">
                <a16:creationId xmlns:a16="http://schemas.microsoft.com/office/drawing/2014/main" id="{24B917E4-0D29-48DB-629C-6CAF96FE5E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2900" y="1258888"/>
            <a:ext cx="4359275" cy="333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2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DC73B-4092-5018-B8DB-B94FDD3B22AA}"/>
              </a:ext>
            </a:extLst>
          </p:cNvPr>
          <p:cNvSpPr>
            <a:spLocks noGrp="1"/>
          </p:cNvSpPr>
          <p:nvPr>
            <p:ph type="title"/>
          </p:nvPr>
        </p:nvSpPr>
        <p:spPr>
          <a:xfrm>
            <a:off x="250825" y="195263"/>
            <a:ext cx="8642350" cy="412750"/>
          </a:xfrm>
        </p:spPr>
        <p:txBody>
          <a:bodyPr>
            <a:normAutofit fontScale="90000"/>
          </a:bodyPr>
          <a:lstStyle/>
          <a:p>
            <a:pPr>
              <a:defRPr/>
            </a:pPr>
            <a:r>
              <a:rPr lang="en-US" dirty="0"/>
              <a:t>Thin film solar cells</a:t>
            </a:r>
            <a:endParaRPr lang="en-GB" dirty="0"/>
          </a:p>
        </p:txBody>
      </p:sp>
      <p:sp>
        <p:nvSpPr>
          <p:cNvPr id="15363" name="Content Placeholder 2">
            <a:extLst>
              <a:ext uri="{FF2B5EF4-FFF2-40B4-BE49-F238E27FC236}">
                <a16:creationId xmlns:a16="http://schemas.microsoft.com/office/drawing/2014/main" id="{CB12FF40-85A3-BAF1-DA23-FD4AAEFE7578}"/>
              </a:ext>
            </a:extLst>
          </p:cNvPr>
          <p:cNvSpPr>
            <a:spLocks noGrp="1"/>
          </p:cNvSpPr>
          <p:nvPr>
            <p:ph idx="1"/>
          </p:nvPr>
        </p:nvSpPr>
        <p:spPr>
          <a:xfrm>
            <a:off x="250825" y="627063"/>
            <a:ext cx="8642350" cy="3943350"/>
          </a:xfrm>
        </p:spPr>
        <p:txBody>
          <a:bodyPr/>
          <a:lstStyle/>
          <a:p>
            <a:r>
              <a:rPr lang="en-US" altLang="nl-BE" sz="2000">
                <a:latin typeface="Verdana" panose="020B0604030504040204" pitchFamily="34" charset="0"/>
              </a:rPr>
              <a:t>Substrate / superstrate</a:t>
            </a:r>
          </a:p>
          <a:p>
            <a:pPr lvl="1"/>
            <a:r>
              <a:rPr lang="en-US" altLang="nl-BE" sz="1600">
                <a:latin typeface="Verdana" panose="020B0604030504040204" pitchFamily="34" charset="0"/>
              </a:rPr>
              <a:t>Glass, plastic, metal sheets </a:t>
            </a:r>
            <a:endParaRPr lang="en-GB" altLang="nl-BE" sz="1600">
              <a:latin typeface="Verdana" panose="020B0604030504040204" pitchFamily="34" charset="0"/>
            </a:endParaRPr>
          </a:p>
          <a:p>
            <a:r>
              <a:rPr lang="en-GB" altLang="nl-BE" sz="2000">
                <a:latin typeface="Verdana" panose="020B0604030504040204" pitchFamily="34" charset="0"/>
              </a:rPr>
              <a:t>TCO: transparent conductive oxide = front contact (back-contact for bi-facial cells)</a:t>
            </a:r>
          </a:p>
          <a:p>
            <a:r>
              <a:rPr lang="en-GB" altLang="nl-BE" sz="2000">
                <a:latin typeface="Verdana" panose="020B0604030504040204" pitchFamily="34" charset="0"/>
              </a:rPr>
              <a:t>Metal: back contact</a:t>
            </a:r>
          </a:p>
          <a:p>
            <a:r>
              <a:rPr lang="en-GB" altLang="nl-BE" sz="2000">
                <a:latin typeface="Verdana" panose="020B0604030504040204" pitchFamily="34" charset="0"/>
              </a:rPr>
              <a:t>Deposition techniques: chemical or physical vapour deposition, wet processing</a:t>
            </a:r>
          </a:p>
          <a:p>
            <a:r>
              <a:rPr lang="en-GB" altLang="nl-BE" sz="2000">
                <a:latin typeface="Verdana" panose="020B0604030504040204" pitchFamily="34" charset="0"/>
              </a:rPr>
              <a:t>Absorber layer: CIGS or intrinsic a-Si:H = active layer where electron-hole pairs are generated</a:t>
            </a:r>
          </a:p>
          <a:p>
            <a:r>
              <a:rPr lang="en-GB" altLang="nl-BE" sz="2000">
                <a:latin typeface="Verdana" panose="020B0604030504040204" pitchFamily="34" charset="0"/>
              </a:rPr>
              <a:t>Separation of carriers happen at the hole and electron contacts</a:t>
            </a:r>
            <a:endParaRPr lang="en-US" altLang="nl-BE" sz="2000">
              <a:latin typeface="Verdana" panose="020B0604030504040204" pitchFamily="34" charset="0"/>
            </a:endParaRPr>
          </a:p>
        </p:txBody>
      </p:sp>
    </p:spTree>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extBox 3">
            <a:extLst>
              <a:ext uri="{FF2B5EF4-FFF2-40B4-BE49-F238E27FC236}">
                <a16:creationId xmlns:a16="http://schemas.microsoft.com/office/drawing/2014/main" id="{0BC06925-D49E-4084-BCC4-B14644C79DF1}"/>
              </a:ext>
            </a:extLst>
          </p:cNvPr>
          <p:cNvSpPr txBox="1">
            <a:spLocks noChangeArrowheads="1"/>
          </p:cNvSpPr>
          <p:nvPr/>
        </p:nvSpPr>
        <p:spPr bwMode="auto">
          <a:xfrm>
            <a:off x="323850" y="788988"/>
            <a:ext cx="849630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Shockley Queisser Limit: maximum conversion energy depending on the band gap of single junction solar cell</a:t>
            </a:r>
            <a:endParaRPr lang="en-GB" altLang="en-US" sz="2100">
              <a:latin typeface="Verdana" panose="020B0604030504040204" pitchFamily="34" charset="0"/>
            </a:endParaRPr>
          </a:p>
        </p:txBody>
      </p:sp>
      <p:pic>
        <p:nvPicPr>
          <p:cNvPr id="71683" name="Content Placeholder 3" descr="Logo&#10;&#10;Description automatically generated with low confidence">
            <a:extLst>
              <a:ext uri="{FF2B5EF4-FFF2-40B4-BE49-F238E27FC236}">
                <a16:creationId xmlns:a16="http://schemas.microsoft.com/office/drawing/2014/main" id="{6E169DF5-C0B5-84A4-FC62-4E9F108D4D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58888" y="4751388"/>
            <a:ext cx="844550" cy="301625"/>
          </a:xfrm>
        </p:spPr>
      </p:pic>
      <p:sp>
        <p:nvSpPr>
          <p:cNvPr id="13" name="TextBox 12">
            <a:extLst>
              <a:ext uri="{FF2B5EF4-FFF2-40B4-BE49-F238E27FC236}">
                <a16:creationId xmlns:a16="http://schemas.microsoft.com/office/drawing/2014/main" id="{D3B1B95F-3B6C-5357-50E0-41555A2B8EE2}"/>
              </a:ext>
            </a:extLst>
          </p:cNvPr>
          <p:cNvSpPr txBox="1"/>
          <p:nvPr/>
        </p:nvSpPr>
        <p:spPr>
          <a:xfrm>
            <a:off x="2362200" y="4751388"/>
            <a:ext cx="4046538" cy="207962"/>
          </a:xfrm>
          <a:prstGeom prst="rect">
            <a:avLst/>
          </a:prstGeom>
          <a:noFill/>
        </p:spPr>
        <p:txBody>
          <a:bodyPr>
            <a:spAutoFit/>
          </a:bodyPr>
          <a:lstStyle/>
          <a:p>
            <a:pPr>
              <a:defRPr/>
            </a:pPr>
            <a:r>
              <a:rPr lang="en-GB" sz="750" dirty="0">
                <a:solidFill>
                  <a:srgbClr val="231F20"/>
                </a:solidFill>
                <a:latin typeface="AdvTT28cd547d.B"/>
              </a:rPr>
              <a:t>Photovoltaic materials: Present efficiencies and future challenges </a:t>
            </a:r>
            <a:r>
              <a:rPr lang="en-GB" sz="750" dirty="0">
                <a:solidFill>
                  <a:srgbClr val="231F20"/>
                </a:solidFill>
                <a:latin typeface="AdvTTb278f7d1"/>
              </a:rPr>
              <a:t>DOI: 10.1126/science.aad4424</a:t>
            </a:r>
            <a:endParaRPr lang="en-GB" sz="750" dirty="0"/>
          </a:p>
        </p:txBody>
      </p:sp>
      <p:pic>
        <p:nvPicPr>
          <p:cNvPr id="71685" name="Picture 8">
            <a:extLst>
              <a:ext uri="{FF2B5EF4-FFF2-40B4-BE49-F238E27FC236}">
                <a16:creationId xmlns:a16="http://schemas.microsoft.com/office/drawing/2014/main" id="{E23B4C99-6150-0BDF-70AB-AC4C9114DA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525588"/>
            <a:ext cx="4427538" cy="299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4" name="Title 1">
            <a:extLst>
              <a:ext uri="{FF2B5EF4-FFF2-40B4-BE49-F238E27FC236}">
                <a16:creationId xmlns:a16="http://schemas.microsoft.com/office/drawing/2014/main" id="{90B99654-327D-DD0D-43FE-765B5DAD8B00}"/>
              </a:ext>
            </a:extLst>
          </p:cNvPr>
          <p:cNvSpPr>
            <a:spLocks noGrp="1"/>
          </p:cNvSpPr>
          <p:nvPr>
            <p:ph type="title"/>
          </p:nvPr>
        </p:nvSpPr>
        <p:spPr>
          <a:xfrm>
            <a:off x="250825" y="141288"/>
            <a:ext cx="8642350" cy="412750"/>
          </a:xfrm>
        </p:spPr>
        <p:txBody>
          <a:bodyPr>
            <a:normAutofit fontScale="90000"/>
          </a:bodyPr>
          <a:lstStyle/>
          <a:p>
            <a:pPr>
              <a:defRPr/>
            </a:pPr>
            <a:r>
              <a:rPr lang="en-US" altLang="nl-BE" sz="2400">
                <a:ea typeface="MS PGothic" panose="020B0600070205080204" pitchFamily="34" charset="-128"/>
              </a:rPr>
              <a:t>Beyond single junction solar cells</a:t>
            </a:r>
            <a:endParaRPr lang="en-GB" altLang="nl-BE" sz="2400">
              <a:ea typeface="MS PGothic" panose="020B0600070205080204" pitchFamily="34" charset="-128"/>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extBox 3">
            <a:extLst>
              <a:ext uri="{FF2B5EF4-FFF2-40B4-BE49-F238E27FC236}">
                <a16:creationId xmlns:a16="http://schemas.microsoft.com/office/drawing/2014/main" id="{92115433-EA69-68C8-683C-9008769E489C}"/>
              </a:ext>
            </a:extLst>
          </p:cNvPr>
          <p:cNvSpPr txBox="1">
            <a:spLocks noChangeArrowheads="1"/>
          </p:cNvSpPr>
          <p:nvPr/>
        </p:nvSpPr>
        <p:spPr bwMode="auto">
          <a:xfrm>
            <a:off x="395288" y="738188"/>
            <a:ext cx="8424862"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Schockley Queisser Limit: maximum conversion energy depending on the band gap of single junction solar cell</a:t>
            </a:r>
            <a:endParaRPr lang="en-GB" altLang="en-US" sz="2100">
              <a:latin typeface="Verdana" panose="020B0604030504040204" pitchFamily="34" charset="0"/>
            </a:endParaRPr>
          </a:p>
        </p:txBody>
      </p:sp>
      <p:pic>
        <p:nvPicPr>
          <p:cNvPr id="72707" name="Content Placeholder 3" descr="Logo&#10;&#10;Description automatically generated with low confidence">
            <a:extLst>
              <a:ext uri="{FF2B5EF4-FFF2-40B4-BE49-F238E27FC236}">
                <a16:creationId xmlns:a16="http://schemas.microsoft.com/office/drawing/2014/main" id="{64A7DA81-ADA1-94BD-525B-97DCE1FEDE2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58888" y="4751388"/>
            <a:ext cx="844550" cy="301625"/>
          </a:xfrm>
        </p:spPr>
      </p:pic>
      <p:sp>
        <p:nvSpPr>
          <p:cNvPr id="13" name="TextBox 12">
            <a:extLst>
              <a:ext uri="{FF2B5EF4-FFF2-40B4-BE49-F238E27FC236}">
                <a16:creationId xmlns:a16="http://schemas.microsoft.com/office/drawing/2014/main" id="{113D4853-9B37-B0AA-EDEE-C353722462A6}"/>
              </a:ext>
            </a:extLst>
          </p:cNvPr>
          <p:cNvSpPr txBox="1"/>
          <p:nvPr/>
        </p:nvSpPr>
        <p:spPr>
          <a:xfrm>
            <a:off x="2362200" y="4751388"/>
            <a:ext cx="4046538" cy="207962"/>
          </a:xfrm>
          <a:prstGeom prst="rect">
            <a:avLst/>
          </a:prstGeom>
          <a:noFill/>
        </p:spPr>
        <p:txBody>
          <a:bodyPr>
            <a:spAutoFit/>
          </a:bodyPr>
          <a:lstStyle/>
          <a:p>
            <a:pPr>
              <a:defRPr/>
            </a:pPr>
            <a:r>
              <a:rPr lang="en-GB" sz="750" dirty="0">
                <a:solidFill>
                  <a:srgbClr val="231F20"/>
                </a:solidFill>
                <a:latin typeface="AdvTT28cd547d.B"/>
              </a:rPr>
              <a:t>Photovoltaic materials: Present efficiencies and future challenges </a:t>
            </a:r>
            <a:r>
              <a:rPr lang="en-GB" sz="750" dirty="0">
                <a:solidFill>
                  <a:srgbClr val="231F20"/>
                </a:solidFill>
                <a:latin typeface="AdvTTb278f7d1"/>
              </a:rPr>
              <a:t>DOI: 10.1126/science.aad4424</a:t>
            </a:r>
            <a:endParaRPr lang="en-GB" sz="750" dirty="0"/>
          </a:p>
        </p:txBody>
      </p:sp>
      <p:pic>
        <p:nvPicPr>
          <p:cNvPr id="72709" name="Picture 7">
            <a:extLst>
              <a:ext uri="{FF2B5EF4-FFF2-40B4-BE49-F238E27FC236}">
                <a16:creationId xmlns:a16="http://schemas.microsoft.com/office/drawing/2014/main" id="{5DEB0630-F615-551E-33B5-1B6C37D30F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1800" y="1450975"/>
            <a:ext cx="3157538" cy="305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0" name="TextBox 2">
            <a:extLst>
              <a:ext uri="{FF2B5EF4-FFF2-40B4-BE49-F238E27FC236}">
                <a16:creationId xmlns:a16="http://schemas.microsoft.com/office/drawing/2014/main" id="{152CDB16-4DED-A117-5547-5F2031A21B52}"/>
              </a:ext>
            </a:extLst>
          </p:cNvPr>
          <p:cNvSpPr txBox="1">
            <a:spLocks noChangeArrowheads="1"/>
          </p:cNvSpPr>
          <p:nvPr/>
        </p:nvSpPr>
        <p:spPr bwMode="auto">
          <a:xfrm>
            <a:off x="5316538" y="2414588"/>
            <a:ext cx="2927350" cy="106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Maximum 33% can be converted into electric power</a:t>
            </a:r>
            <a:endParaRPr lang="en-GB" altLang="en-US" sz="2100">
              <a:latin typeface="Verdana" panose="020B0604030504040204" pitchFamily="34" charset="0"/>
            </a:endParaRPr>
          </a:p>
        </p:txBody>
      </p:sp>
      <p:sp>
        <p:nvSpPr>
          <p:cNvPr id="59399" name="Title 1">
            <a:extLst>
              <a:ext uri="{FF2B5EF4-FFF2-40B4-BE49-F238E27FC236}">
                <a16:creationId xmlns:a16="http://schemas.microsoft.com/office/drawing/2014/main" id="{91000A6D-9B70-D83D-B414-8B43A905DBAF}"/>
              </a:ext>
            </a:extLst>
          </p:cNvPr>
          <p:cNvSpPr>
            <a:spLocks noGrp="1"/>
          </p:cNvSpPr>
          <p:nvPr>
            <p:ph type="title"/>
          </p:nvPr>
        </p:nvSpPr>
        <p:spPr>
          <a:xfrm>
            <a:off x="250825" y="141288"/>
            <a:ext cx="8642350" cy="412750"/>
          </a:xfrm>
        </p:spPr>
        <p:txBody>
          <a:bodyPr>
            <a:normAutofit fontScale="90000"/>
          </a:bodyPr>
          <a:lstStyle/>
          <a:p>
            <a:pPr>
              <a:defRPr/>
            </a:pPr>
            <a:r>
              <a:rPr lang="en-US" altLang="nl-BE" sz="2800">
                <a:ea typeface="MS PGothic" panose="020B0600070205080204" pitchFamily="34" charset="-128"/>
              </a:rPr>
              <a:t>Beyond single junction solar cells</a:t>
            </a:r>
            <a:endParaRPr lang="en-GB" altLang="nl-BE" sz="2800">
              <a:ea typeface="MS PGothic" panose="020B0600070205080204" pitchFamily="34" charset="-128"/>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Content Placeholder 3" descr="Logo&#10;&#10;Description automatically generated with low confidence">
            <a:extLst>
              <a:ext uri="{FF2B5EF4-FFF2-40B4-BE49-F238E27FC236}">
                <a16:creationId xmlns:a16="http://schemas.microsoft.com/office/drawing/2014/main" id="{CA05604A-6412-4E5E-144B-D1A76393447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58888" y="4751388"/>
            <a:ext cx="844550" cy="301625"/>
          </a:xfrm>
        </p:spPr>
      </p:pic>
      <p:sp>
        <p:nvSpPr>
          <p:cNvPr id="73731" name="TextBox 2">
            <a:extLst>
              <a:ext uri="{FF2B5EF4-FFF2-40B4-BE49-F238E27FC236}">
                <a16:creationId xmlns:a16="http://schemas.microsoft.com/office/drawing/2014/main" id="{B176822D-A8F8-98AD-7773-0BFEDA81A5B9}"/>
              </a:ext>
            </a:extLst>
          </p:cNvPr>
          <p:cNvSpPr txBox="1">
            <a:spLocks noChangeArrowheads="1"/>
          </p:cNvSpPr>
          <p:nvPr/>
        </p:nvSpPr>
        <p:spPr bwMode="auto">
          <a:xfrm>
            <a:off x="282575" y="733425"/>
            <a:ext cx="8682038" cy="106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Increasing efficiency further:</a:t>
            </a:r>
          </a:p>
          <a:p>
            <a:pPr>
              <a:spcBef>
                <a:spcPct val="0"/>
              </a:spcBef>
              <a:buFontTx/>
              <a:buNone/>
            </a:pPr>
            <a:r>
              <a:rPr lang="en-US" altLang="en-US" sz="2100">
                <a:latin typeface="Verdana" panose="020B0604030504040204" pitchFamily="34" charset="0"/>
              </a:rPr>
              <a:t>Tandem solar cells: stacked solar cells with different band gaps</a:t>
            </a:r>
          </a:p>
          <a:p>
            <a:pPr>
              <a:spcBef>
                <a:spcPct val="0"/>
              </a:spcBef>
              <a:buFontTx/>
              <a:buNone/>
            </a:pPr>
            <a:endParaRPr lang="en-GB" altLang="en-US" sz="2100">
              <a:latin typeface="Verdana" panose="020B0604030504040204" pitchFamily="34" charset="0"/>
            </a:endParaRPr>
          </a:p>
        </p:txBody>
      </p:sp>
      <p:sp>
        <p:nvSpPr>
          <p:cNvPr id="9" name="TextBox 8">
            <a:extLst>
              <a:ext uri="{FF2B5EF4-FFF2-40B4-BE49-F238E27FC236}">
                <a16:creationId xmlns:a16="http://schemas.microsoft.com/office/drawing/2014/main" id="{15045F82-72C2-728C-623C-CAC3485C302F}"/>
              </a:ext>
            </a:extLst>
          </p:cNvPr>
          <p:cNvSpPr txBox="1"/>
          <p:nvPr/>
        </p:nvSpPr>
        <p:spPr>
          <a:xfrm>
            <a:off x="2357438" y="5281613"/>
            <a:ext cx="4576762" cy="207962"/>
          </a:xfrm>
          <a:prstGeom prst="rect">
            <a:avLst/>
          </a:prstGeom>
          <a:noFill/>
        </p:spPr>
        <p:txBody>
          <a:bodyPr>
            <a:spAutoFit/>
          </a:bodyPr>
          <a:lstStyle/>
          <a:p>
            <a:pPr>
              <a:defRPr/>
            </a:pPr>
            <a:r>
              <a:rPr lang="en-GB" sz="750" dirty="0">
                <a:hlinkClick r:id="rId3"/>
              </a:rPr>
              <a:t>https://www.pveducation.org/pvcdrom/tandem-cells</a:t>
            </a:r>
            <a:endParaRPr lang="en-GB" sz="750" dirty="0"/>
          </a:p>
        </p:txBody>
      </p:sp>
      <p:pic>
        <p:nvPicPr>
          <p:cNvPr id="73733" name="Picture 2" descr="tandem solar cell">
            <a:extLst>
              <a:ext uri="{FF2B5EF4-FFF2-40B4-BE49-F238E27FC236}">
                <a16:creationId xmlns:a16="http://schemas.microsoft.com/office/drawing/2014/main" id="{85E4C37F-C50F-CB15-9D02-1E487A12E6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613" y="1997075"/>
            <a:ext cx="4643437" cy="265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DEC8BB0B-A8BE-5311-7B2E-CB8E46CF6ECE}"/>
              </a:ext>
            </a:extLst>
          </p:cNvPr>
          <p:cNvSpPr txBox="1"/>
          <p:nvPr/>
        </p:nvSpPr>
        <p:spPr>
          <a:xfrm>
            <a:off x="2519363" y="4776788"/>
            <a:ext cx="4738687" cy="207962"/>
          </a:xfrm>
          <a:prstGeom prst="rect">
            <a:avLst/>
          </a:prstGeom>
          <a:noFill/>
        </p:spPr>
        <p:txBody>
          <a:bodyPr>
            <a:spAutoFit/>
          </a:bodyPr>
          <a:lstStyle/>
          <a:p>
            <a:pPr>
              <a:defRPr/>
            </a:pPr>
            <a:r>
              <a:rPr lang="en-GB" sz="750" dirty="0">
                <a:hlinkClick r:id="rId3"/>
              </a:rPr>
              <a:t>https://www.pveducation.org/pvcdrom/tandem-cells</a:t>
            </a:r>
            <a:endParaRPr lang="en-GB" sz="750" dirty="0"/>
          </a:p>
        </p:txBody>
      </p:sp>
      <p:sp>
        <p:nvSpPr>
          <p:cNvPr id="60423" name="Title 1">
            <a:extLst>
              <a:ext uri="{FF2B5EF4-FFF2-40B4-BE49-F238E27FC236}">
                <a16:creationId xmlns:a16="http://schemas.microsoft.com/office/drawing/2014/main" id="{6A1CE9B6-7CF1-04B3-C894-82CDFE2B1214}"/>
              </a:ext>
            </a:extLst>
          </p:cNvPr>
          <p:cNvSpPr>
            <a:spLocks noGrp="1"/>
          </p:cNvSpPr>
          <p:nvPr>
            <p:ph type="title"/>
          </p:nvPr>
        </p:nvSpPr>
        <p:spPr>
          <a:xfrm>
            <a:off x="250825" y="141288"/>
            <a:ext cx="8642350" cy="412750"/>
          </a:xfrm>
        </p:spPr>
        <p:txBody>
          <a:bodyPr>
            <a:normAutofit fontScale="90000"/>
          </a:bodyPr>
          <a:lstStyle/>
          <a:p>
            <a:pPr>
              <a:defRPr/>
            </a:pPr>
            <a:r>
              <a:rPr lang="en-US" altLang="nl-BE" sz="2800">
                <a:ea typeface="MS PGothic" panose="020B0600070205080204" pitchFamily="34" charset="-128"/>
              </a:rPr>
              <a:t>Beyond single junction solar cells</a:t>
            </a:r>
            <a:endParaRPr lang="en-GB" altLang="nl-BE" sz="2800">
              <a:ea typeface="MS PGothic" panose="020B0600070205080204" pitchFamily="34" charset="-128"/>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Content Placeholder 3" descr="Logo&#10;&#10;Description automatically generated with low confidence">
            <a:extLst>
              <a:ext uri="{FF2B5EF4-FFF2-40B4-BE49-F238E27FC236}">
                <a16:creationId xmlns:a16="http://schemas.microsoft.com/office/drawing/2014/main" id="{6E4C2293-282E-69F4-A954-08D0A59E824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58888" y="4751388"/>
            <a:ext cx="844550" cy="301625"/>
          </a:xfrm>
        </p:spPr>
      </p:pic>
      <p:pic>
        <p:nvPicPr>
          <p:cNvPr id="74755" name="Picture 2" descr="Ideal efficiency of a two junction tandem">
            <a:extLst>
              <a:ext uri="{FF2B5EF4-FFF2-40B4-BE49-F238E27FC236}">
                <a16:creationId xmlns:a16="http://schemas.microsoft.com/office/drawing/2014/main" id="{6512DE3E-352E-ACE8-4EBC-2E87FFE56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5688" y="1695450"/>
            <a:ext cx="4352925" cy="297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9CAE41B4-7D9F-2BDF-8F29-6BE2B56BA294}"/>
              </a:ext>
            </a:extLst>
          </p:cNvPr>
          <p:cNvSpPr txBox="1"/>
          <p:nvPr/>
        </p:nvSpPr>
        <p:spPr>
          <a:xfrm>
            <a:off x="2519363" y="4776788"/>
            <a:ext cx="4738687" cy="207962"/>
          </a:xfrm>
          <a:prstGeom prst="rect">
            <a:avLst/>
          </a:prstGeom>
          <a:noFill/>
        </p:spPr>
        <p:txBody>
          <a:bodyPr>
            <a:spAutoFit/>
          </a:bodyPr>
          <a:lstStyle/>
          <a:p>
            <a:pPr>
              <a:defRPr/>
            </a:pPr>
            <a:r>
              <a:rPr lang="en-GB" sz="750" dirty="0">
                <a:hlinkClick r:id="rId4"/>
              </a:rPr>
              <a:t>https://www.pveducation.org/pvcdrom/tandem-cells</a:t>
            </a:r>
            <a:endParaRPr lang="en-GB" sz="750" dirty="0"/>
          </a:p>
        </p:txBody>
      </p:sp>
      <p:sp>
        <p:nvSpPr>
          <p:cNvPr id="74757" name="TextBox 2">
            <a:extLst>
              <a:ext uri="{FF2B5EF4-FFF2-40B4-BE49-F238E27FC236}">
                <a16:creationId xmlns:a16="http://schemas.microsoft.com/office/drawing/2014/main" id="{122A75FB-434E-C77C-0F56-60CDC1820C20}"/>
              </a:ext>
            </a:extLst>
          </p:cNvPr>
          <p:cNvSpPr txBox="1">
            <a:spLocks noChangeArrowheads="1"/>
          </p:cNvSpPr>
          <p:nvPr/>
        </p:nvSpPr>
        <p:spPr bwMode="auto">
          <a:xfrm>
            <a:off x="282575" y="733425"/>
            <a:ext cx="8682038" cy="138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Increasing efficiency further:</a:t>
            </a:r>
          </a:p>
          <a:p>
            <a:pPr>
              <a:spcBef>
                <a:spcPct val="0"/>
              </a:spcBef>
              <a:buFontTx/>
              <a:buNone/>
            </a:pPr>
            <a:endParaRPr lang="en-US" altLang="en-US" sz="2100">
              <a:latin typeface="Verdana" panose="020B0604030504040204" pitchFamily="34" charset="0"/>
            </a:endParaRPr>
          </a:p>
          <a:p>
            <a:pPr>
              <a:spcBef>
                <a:spcPct val="0"/>
              </a:spcBef>
              <a:buFontTx/>
              <a:buNone/>
            </a:pPr>
            <a:r>
              <a:rPr lang="en-US" altLang="en-US" sz="2100">
                <a:latin typeface="Verdana" panose="020B0604030504040204" pitchFamily="34" charset="0"/>
              </a:rPr>
              <a:t>Tandem solar cells: stacked solar cells with different band gaps</a:t>
            </a:r>
          </a:p>
          <a:p>
            <a:pPr>
              <a:spcBef>
                <a:spcPct val="0"/>
              </a:spcBef>
              <a:buFontTx/>
              <a:buNone/>
            </a:pPr>
            <a:endParaRPr lang="en-GB" altLang="en-US" sz="2100">
              <a:latin typeface="Verdana" panose="020B0604030504040204" pitchFamily="34" charset="0"/>
            </a:endParaRPr>
          </a:p>
        </p:txBody>
      </p:sp>
      <p:sp>
        <p:nvSpPr>
          <p:cNvPr id="61446" name="Title 1">
            <a:extLst>
              <a:ext uri="{FF2B5EF4-FFF2-40B4-BE49-F238E27FC236}">
                <a16:creationId xmlns:a16="http://schemas.microsoft.com/office/drawing/2014/main" id="{0E4FD873-FC27-F161-EA76-83C803694F2A}"/>
              </a:ext>
            </a:extLst>
          </p:cNvPr>
          <p:cNvSpPr>
            <a:spLocks noGrp="1"/>
          </p:cNvSpPr>
          <p:nvPr>
            <p:ph type="title"/>
          </p:nvPr>
        </p:nvSpPr>
        <p:spPr>
          <a:xfrm>
            <a:off x="250825" y="141288"/>
            <a:ext cx="8642350" cy="412750"/>
          </a:xfrm>
        </p:spPr>
        <p:txBody>
          <a:bodyPr>
            <a:normAutofit fontScale="90000"/>
          </a:bodyPr>
          <a:lstStyle/>
          <a:p>
            <a:pPr>
              <a:defRPr/>
            </a:pPr>
            <a:r>
              <a:rPr lang="en-US" altLang="nl-BE" sz="2800">
                <a:ea typeface="MS PGothic" panose="020B0600070205080204" pitchFamily="34" charset="-128"/>
              </a:rPr>
              <a:t>Beyond single junction solar cells</a:t>
            </a:r>
            <a:endParaRPr lang="en-GB" altLang="nl-BE" sz="2800">
              <a:ea typeface="MS PGothic" panose="020B0600070205080204" pitchFamily="34" charset="-128"/>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el 1">
            <a:extLst>
              <a:ext uri="{FF2B5EF4-FFF2-40B4-BE49-F238E27FC236}">
                <a16:creationId xmlns:a16="http://schemas.microsoft.com/office/drawing/2014/main" id="{C51A6C01-26A0-D565-76CD-EF08498D1E47}"/>
              </a:ext>
            </a:extLst>
          </p:cNvPr>
          <p:cNvSpPr>
            <a:spLocks noGrp="1"/>
          </p:cNvSpPr>
          <p:nvPr>
            <p:ph type="title"/>
          </p:nvPr>
        </p:nvSpPr>
        <p:spPr>
          <a:xfrm>
            <a:off x="250825" y="141288"/>
            <a:ext cx="8642350" cy="412750"/>
          </a:xfrm>
        </p:spPr>
        <p:txBody>
          <a:bodyPr>
            <a:normAutofit fontScale="90000"/>
          </a:bodyPr>
          <a:lstStyle/>
          <a:p>
            <a:pPr>
              <a:defRPr/>
            </a:pPr>
            <a:r>
              <a:rPr lang="nl-NL" altLang="en-US" sz="2800">
                <a:ea typeface="MS PGothic" panose="020B0600070205080204" pitchFamily="34" charset="-128"/>
              </a:rPr>
              <a:t>Tandem structures</a:t>
            </a:r>
          </a:p>
        </p:txBody>
      </p:sp>
      <p:pic>
        <p:nvPicPr>
          <p:cNvPr id="75779" name="Content Placeholder 3" descr="Logo&#10;&#10;Description automatically generated with low confidence">
            <a:extLst>
              <a:ext uri="{FF2B5EF4-FFF2-40B4-BE49-F238E27FC236}">
                <a16:creationId xmlns:a16="http://schemas.microsoft.com/office/drawing/2014/main" id="{DA0AABF7-391E-4D77-CC44-7B56179A0B4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58888" y="4751388"/>
            <a:ext cx="844550" cy="301625"/>
          </a:xfrm>
        </p:spPr>
      </p:pic>
      <p:sp>
        <p:nvSpPr>
          <p:cNvPr id="75780" name="TextBox 2">
            <a:extLst>
              <a:ext uri="{FF2B5EF4-FFF2-40B4-BE49-F238E27FC236}">
                <a16:creationId xmlns:a16="http://schemas.microsoft.com/office/drawing/2014/main" id="{FC139DE2-99E8-1F48-D65E-443BE4D8DE42}"/>
              </a:ext>
            </a:extLst>
          </p:cNvPr>
          <p:cNvSpPr txBox="1">
            <a:spLocks noChangeArrowheads="1"/>
          </p:cNvSpPr>
          <p:nvPr/>
        </p:nvSpPr>
        <p:spPr bwMode="auto">
          <a:xfrm>
            <a:off x="250825" y="706438"/>
            <a:ext cx="8569325"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100">
                <a:latin typeface="Verdana" panose="020B0604030504040204" pitchFamily="34" charset="0"/>
              </a:rPr>
              <a:t>Tandem solar cells: Si + high band gap thin film solar cell</a:t>
            </a:r>
          </a:p>
          <a:p>
            <a:pPr>
              <a:spcBef>
                <a:spcPct val="0"/>
              </a:spcBef>
              <a:buFontTx/>
              <a:buNone/>
            </a:pPr>
            <a:endParaRPr lang="en-GB" altLang="en-US" sz="2100">
              <a:latin typeface="Verdana" panose="020B0604030504040204" pitchFamily="34" charset="0"/>
            </a:endParaRPr>
          </a:p>
        </p:txBody>
      </p:sp>
      <p:sp>
        <p:nvSpPr>
          <p:cNvPr id="6" name="TextBox 5">
            <a:extLst>
              <a:ext uri="{FF2B5EF4-FFF2-40B4-BE49-F238E27FC236}">
                <a16:creationId xmlns:a16="http://schemas.microsoft.com/office/drawing/2014/main" id="{6EDFF9D8-D574-E23C-F1CF-9F06EB234E38}"/>
              </a:ext>
            </a:extLst>
          </p:cNvPr>
          <p:cNvSpPr txBox="1"/>
          <p:nvPr/>
        </p:nvSpPr>
        <p:spPr>
          <a:xfrm>
            <a:off x="2362200" y="4751388"/>
            <a:ext cx="4046538" cy="207962"/>
          </a:xfrm>
          <a:prstGeom prst="rect">
            <a:avLst/>
          </a:prstGeom>
          <a:noFill/>
        </p:spPr>
        <p:txBody>
          <a:bodyPr>
            <a:spAutoFit/>
          </a:bodyPr>
          <a:lstStyle/>
          <a:p>
            <a:pPr>
              <a:defRPr/>
            </a:pPr>
            <a:r>
              <a:rPr lang="en-GB" sz="750" dirty="0">
                <a:solidFill>
                  <a:srgbClr val="231F20"/>
                </a:solidFill>
                <a:latin typeface="AdvTT28cd547d.B"/>
              </a:rPr>
              <a:t>Photovoltaic materials: Present efficiencies and future challenges </a:t>
            </a:r>
            <a:r>
              <a:rPr lang="en-GB" sz="750" dirty="0">
                <a:solidFill>
                  <a:srgbClr val="231F20"/>
                </a:solidFill>
                <a:latin typeface="AdvTTb278f7d1"/>
              </a:rPr>
              <a:t>DOI: 10.1126/science.aad4424</a:t>
            </a:r>
            <a:endParaRPr lang="en-GB" sz="750" dirty="0"/>
          </a:p>
        </p:txBody>
      </p:sp>
      <p:pic>
        <p:nvPicPr>
          <p:cNvPr id="75782" name="Picture 6">
            <a:extLst>
              <a:ext uri="{FF2B5EF4-FFF2-40B4-BE49-F238E27FC236}">
                <a16:creationId xmlns:a16="http://schemas.microsoft.com/office/drawing/2014/main" id="{9B8E232B-B2E2-516C-8E54-69C2F040C7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650" y="1131888"/>
            <a:ext cx="6985000"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072EF-C188-4BEA-605E-07A99267B47B}"/>
              </a:ext>
            </a:extLst>
          </p:cNvPr>
          <p:cNvSpPr>
            <a:spLocks noGrp="1"/>
          </p:cNvSpPr>
          <p:nvPr>
            <p:ph type="title"/>
          </p:nvPr>
        </p:nvSpPr>
        <p:spPr>
          <a:xfrm>
            <a:off x="250825" y="195263"/>
            <a:ext cx="8642350" cy="412750"/>
          </a:xfrm>
        </p:spPr>
        <p:txBody>
          <a:bodyPr>
            <a:normAutofit fontScale="90000"/>
          </a:bodyPr>
          <a:lstStyle/>
          <a:p>
            <a:pPr>
              <a:defRPr/>
            </a:pPr>
            <a:r>
              <a:rPr lang="en-US" dirty="0"/>
              <a:t>Tandem structures</a:t>
            </a:r>
            <a:endParaRPr lang="en-GB" dirty="0"/>
          </a:p>
        </p:txBody>
      </p:sp>
      <p:sp>
        <p:nvSpPr>
          <p:cNvPr id="76803" name="Content Placeholder 2">
            <a:extLst>
              <a:ext uri="{FF2B5EF4-FFF2-40B4-BE49-F238E27FC236}">
                <a16:creationId xmlns:a16="http://schemas.microsoft.com/office/drawing/2014/main" id="{021D1CCF-5E72-A9D8-BADA-2696136BB378}"/>
              </a:ext>
            </a:extLst>
          </p:cNvPr>
          <p:cNvSpPr>
            <a:spLocks noGrp="1"/>
          </p:cNvSpPr>
          <p:nvPr>
            <p:ph idx="1"/>
          </p:nvPr>
        </p:nvSpPr>
        <p:spPr>
          <a:xfrm>
            <a:off x="250825" y="627063"/>
            <a:ext cx="5041900" cy="3943350"/>
          </a:xfrm>
        </p:spPr>
        <p:txBody>
          <a:bodyPr/>
          <a:lstStyle/>
          <a:p>
            <a:r>
              <a:rPr lang="en-US" altLang="en-US" sz="2000">
                <a:latin typeface="Verdana" panose="020B0604030504040204" pitchFamily="34" charset="0"/>
              </a:rPr>
              <a:t>Perovskite / Si wafer</a:t>
            </a:r>
          </a:p>
          <a:p>
            <a:r>
              <a:rPr lang="en-US" altLang="en-US" sz="2000">
                <a:latin typeface="Verdana" panose="020B0604030504040204" pitchFamily="34" charset="0"/>
              </a:rPr>
              <a:t>Pk band gap ~ 1.6 eV, deposition on top of Si wafer</a:t>
            </a:r>
          </a:p>
          <a:p>
            <a:r>
              <a:rPr lang="en-US" altLang="nl-BE" sz="2000">
                <a:latin typeface="Verdana" panose="020B0604030504040204" pitchFamily="34" charset="0"/>
              </a:rPr>
              <a:t>Record tandem cell 32.5%</a:t>
            </a:r>
            <a:r>
              <a:rPr lang="en-US" altLang="en-US" sz="2000">
                <a:latin typeface="Verdana" panose="020B0604030504040204" pitchFamily="34" charset="0"/>
              </a:rPr>
              <a:t> </a:t>
            </a:r>
            <a:endParaRPr lang="en-GB" altLang="en-US" sz="2000">
              <a:latin typeface="Verdana" panose="020B0604030504040204" pitchFamily="34" charset="0"/>
            </a:endParaRPr>
          </a:p>
        </p:txBody>
      </p:sp>
      <p:pic>
        <p:nvPicPr>
          <p:cNvPr id="76804" name="Picture 2">
            <a:extLst>
              <a:ext uri="{FF2B5EF4-FFF2-40B4-BE49-F238E27FC236}">
                <a16:creationId xmlns:a16="http://schemas.microsoft.com/office/drawing/2014/main" id="{00CF352C-C4BF-AFE1-1890-591CA5BD8C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8263" y="44450"/>
            <a:ext cx="2185987" cy="504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6805" name="Picture 3">
            <a:extLst>
              <a:ext uri="{FF2B5EF4-FFF2-40B4-BE49-F238E27FC236}">
                <a16:creationId xmlns:a16="http://schemas.microsoft.com/office/drawing/2014/main" id="{CF861EA6-9ED4-EB9C-2FA1-78472CA9AA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425" y="2139950"/>
            <a:ext cx="2384425" cy="217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6806" name="Picture 4">
            <a:extLst>
              <a:ext uri="{FF2B5EF4-FFF2-40B4-BE49-F238E27FC236}">
                <a16:creationId xmlns:a16="http://schemas.microsoft.com/office/drawing/2014/main" id="{505E7D17-AD27-1D82-7A16-C0D9B4F2E5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6288" y="2274888"/>
            <a:ext cx="2506662"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ADEFA383-9975-8F28-C96F-0809A6A02184}"/>
              </a:ext>
            </a:extLst>
          </p:cNvPr>
          <p:cNvSpPr txBox="1"/>
          <p:nvPr/>
        </p:nvSpPr>
        <p:spPr>
          <a:xfrm>
            <a:off x="2652713" y="4722813"/>
            <a:ext cx="3833812" cy="346075"/>
          </a:xfrm>
          <a:prstGeom prst="rect">
            <a:avLst/>
          </a:prstGeom>
          <a:noFill/>
        </p:spPr>
        <p:txBody>
          <a:bodyPr>
            <a:spAutoFit/>
          </a:bodyPr>
          <a:lstStyle/>
          <a:p>
            <a:pPr>
              <a:defRPr/>
            </a:pPr>
            <a:r>
              <a:rPr lang="en-US" sz="825" dirty="0">
                <a:solidFill>
                  <a:srgbClr val="006699"/>
                </a:solidFill>
                <a:latin typeface="-apple-system"/>
                <a:hlinkClick r:id="rId5"/>
              </a:rPr>
              <a:t>Published: 28 September 2023</a:t>
            </a:r>
            <a:endParaRPr lang="en-US" sz="825" dirty="0">
              <a:solidFill>
                <a:srgbClr val="6F6F6F"/>
              </a:solidFill>
              <a:latin typeface="-apple-system"/>
            </a:endParaRPr>
          </a:p>
          <a:p>
            <a:pPr>
              <a:defRPr/>
            </a:pPr>
            <a:r>
              <a:rPr lang="en-US" sz="825" b="1" dirty="0">
                <a:solidFill>
                  <a:srgbClr val="222222"/>
                </a:solidFill>
                <a:latin typeface="Harding"/>
              </a:rPr>
              <a:t>Enhanced optoelectronic coupling for perovskite-silicon tandem solar cells</a:t>
            </a:r>
          </a:p>
        </p:txBody>
      </p:sp>
    </p:spTree>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CE3F4379-FCB5-D6BC-459D-5280F99B76E9}"/>
              </a:ext>
            </a:extLst>
          </p:cNvPr>
          <p:cNvSpPr>
            <a:spLocks noGrp="1"/>
          </p:cNvSpPr>
          <p:nvPr>
            <p:ph type="title"/>
          </p:nvPr>
        </p:nvSpPr>
        <p:spPr>
          <a:xfrm>
            <a:off x="250825" y="195263"/>
            <a:ext cx="8642350" cy="412750"/>
          </a:xfrm>
        </p:spPr>
        <p:txBody>
          <a:bodyPr>
            <a:normAutofit fontScale="90000"/>
          </a:bodyPr>
          <a:lstStyle/>
          <a:p>
            <a:pPr>
              <a:defRPr/>
            </a:pPr>
            <a:r>
              <a:rPr lang="nl-NL" dirty="0" err="1"/>
              <a:t>Thin</a:t>
            </a:r>
            <a:r>
              <a:rPr lang="nl-NL" dirty="0"/>
              <a:t> film </a:t>
            </a:r>
            <a:r>
              <a:rPr lang="nl-NL" dirty="0" err="1"/>
              <a:t>solar</a:t>
            </a:r>
            <a:r>
              <a:rPr lang="nl-NL" dirty="0"/>
              <a:t> </a:t>
            </a:r>
            <a:r>
              <a:rPr lang="nl-NL" dirty="0" err="1"/>
              <a:t>cells</a:t>
            </a:r>
            <a:endParaRPr lang="nl-NL" dirty="0"/>
          </a:p>
        </p:txBody>
      </p:sp>
      <p:sp>
        <p:nvSpPr>
          <p:cNvPr id="4" name="Rectangle 3">
            <a:extLst>
              <a:ext uri="{FF2B5EF4-FFF2-40B4-BE49-F238E27FC236}">
                <a16:creationId xmlns:a16="http://schemas.microsoft.com/office/drawing/2014/main" id="{7D9C5EA4-D559-88BA-A916-A1D39DBB2C8A}"/>
              </a:ext>
            </a:extLst>
          </p:cNvPr>
          <p:cNvSpPr/>
          <p:nvPr/>
        </p:nvSpPr>
        <p:spPr>
          <a:xfrm>
            <a:off x="855663" y="77152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5" name="Rectangle 4">
            <a:extLst>
              <a:ext uri="{FF2B5EF4-FFF2-40B4-BE49-F238E27FC236}">
                <a16:creationId xmlns:a16="http://schemas.microsoft.com/office/drawing/2014/main" id="{8435B390-9B35-0FDE-E0E8-6539F4DCD2AA}"/>
              </a:ext>
            </a:extLst>
          </p:cNvPr>
          <p:cNvSpPr/>
          <p:nvPr/>
        </p:nvSpPr>
        <p:spPr>
          <a:xfrm>
            <a:off x="855663" y="1898650"/>
            <a:ext cx="2736850" cy="35877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13" name="Rectangle 12">
            <a:extLst>
              <a:ext uri="{FF2B5EF4-FFF2-40B4-BE49-F238E27FC236}">
                <a16:creationId xmlns:a16="http://schemas.microsoft.com/office/drawing/2014/main" id="{DC8672A1-53C4-8308-E55B-05DBF22D2F15}"/>
              </a:ext>
            </a:extLst>
          </p:cNvPr>
          <p:cNvSpPr/>
          <p:nvPr/>
        </p:nvSpPr>
        <p:spPr>
          <a:xfrm>
            <a:off x="855663" y="2257425"/>
            <a:ext cx="2736850" cy="16573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200 - 400 nm</a:t>
            </a:r>
            <a:endParaRPr lang="en-GB" sz="1800" dirty="0"/>
          </a:p>
        </p:txBody>
      </p:sp>
      <p:sp>
        <p:nvSpPr>
          <p:cNvPr id="14" name="Rectangle 13">
            <a:extLst>
              <a:ext uri="{FF2B5EF4-FFF2-40B4-BE49-F238E27FC236}">
                <a16:creationId xmlns:a16="http://schemas.microsoft.com/office/drawing/2014/main" id="{0E2D1A1A-D26A-3BA5-BC2C-CAFCB9B0C191}"/>
              </a:ext>
            </a:extLst>
          </p:cNvPr>
          <p:cNvSpPr/>
          <p:nvPr/>
        </p:nvSpPr>
        <p:spPr>
          <a:xfrm>
            <a:off x="855663" y="3914775"/>
            <a:ext cx="27368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5" name="Rectangle 14">
            <a:extLst>
              <a:ext uri="{FF2B5EF4-FFF2-40B4-BE49-F238E27FC236}">
                <a16:creationId xmlns:a16="http://schemas.microsoft.com/office/drawing/2014/main" id="{CCC5615F-4E6F-5639-20F7-C3F9CE59A973}"/>
              </a:ext>
            </a:extLst>
          </p:cNvPr>
          <p:cNvSpPr/>
          <p:nvPr/>
        </p:nvSpPr>
        <p:spPr>
          <a:xfrm>
            <a:off x="855663" y="4275138"/>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6" name="Rectangle 15">
            <a:extLst>
              <a:ext uri="{FF2B5EF4-FFF2-40B4-BE49-F238E27FC236}">
                <a16:creationId xmlns:a16="http://schemas.microsoft.com/office/drawing/2014/main" id="{D491CFE6-A294-D31B-94E2-E558E4452DFF}"/>
              </a:ext>
            </a:extLst>
          </p:cNvPr>
          <p:cNvSpPr/>
          <p:nvPr/>
        </p:nvSpPr>
        <p:spPr>
          <a:xfrm>
            <a:off x="4716463" y="4275138"/>
            <a:ext cx="2951162"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17" name="Rectangle 16">
            <a:extLst>
              <a:ext uri="{FF2B5EF4-FFF2-40B4-BE49-F238E27FC236}">
                <a16:creationId xmlns:a16="http://schemas.microsoft.com/office/drawing/2014/main" id="{3FE0EA6D-28EC-716B-A7AB-296ED60AC049}"/>
              </a:ext>
            </a:extLst>
          </p:cNvPr>
          <p:cNvSpPr/>
          <p:nvPr/>
        </p:nvSpPr>
        <p:spPr>
          <a:xfrm>
            <a:off x="4716463" y="3986213"/>
            <a:ext cx="2951162"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20" name="Rectangle 19">
            <a:extLst>
              <a:ext uri="{FF2B5EF4-FFF2-40B4-BE49-F238E27FC236}">
                <a16:creationId xmlns:a16="http://schemas.microsoft.com/office/drawing/2014/main" id="{7DD083B1-F8BE-FF6A-078F-C7ECD5BCECA6}"/>
              </a:ext>
            </a:extLst>
          </p:cNvPr>
          <p:cNvSpPr/>
          <p:nvPr/>
        </p:nvSpPr>
        <p:spPr>
          <a:xfrm>
            <a:off x="855663" y="115887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6" name="Rectangle 5">
            <a:extLst>
              <a:ext uri="{FF2B5EF4-FFF2-40B4-BE49-F238E27FC236}">
                <a16:creationId xmlns:a16="http://schemas.microsoft.com/office/drawing/2014/main" id="{C8A8941D-BBF0-4204-225C-8A00E367EDC8}"/>
              </a:ext>
            </a:extLst>
          </p:cNvPr>
          <p:cNvSpPr/>
          <p:nvPr/>
        </p:nvSpPr>
        <p:spPr>
          <a:xfrm>
            <a:off x="4716463" y="1582738"/>
            <a:ext cx="2736850" cy="35877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9" name="Rectangle 8">
            <a:extLst>
              <a:ext uri="{FF2B5EF4-FFF2-40B4-BE49-F238E27FC236}">
                <a16:creationId xmlns:a16="http://schemas.microsoft.com/office/drawing/2014/main" id="{37122880-B76A-ED5A-DDB5-DF885EBA731B}"/>
              </a:ext>
            </a:extLst>
          </p:cNvPr>
          <p:cNvSpPr/>
          <p:nvPr/>
        </p:nvSpPr>
        <p:spPr>
          <a:xfrm>
            <a:off x="4716463" y="1941513"/>
            <a:ext cx="2736850" cy="1692275"/>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200 - 400 nm</a:t>
            </a:r>
            <a:endParaRPr lang="en-GB" sz="1800" dirty="0"/>
          </a:p>
        </p:txBody>
      </p:sp>
      <p:sp>
        <p:nvSpPr>
          <p:cNvPr id="10" name="Rectangle 9">
            <a:extLst>
              <a:ext uri="{FF2B5EF4-FFF2-40B4-BE49-F238E27FC236}">
                <a16:creationId xmlns:a16="http://schemas.microsoft.com/office/drawing/2014/main" id="{4B997FFC-F761-E7F9-0540-0F7A3698ADF6}"/>
              </a:ext>
            </a:extLst>
          </p:cNvPr>
          <p:cNvSpPr/>
          <p:nvPr/>
        </p:nvSpPr>
        <p:spPr>
          <a:xfrm>
            <a:off x="4716463" y="3622675"/>
            <a:ext cx="27368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1" name="Rectangle 10">
            <a:extLst>
              <a:ext uri="{FF2B5EF4-FFF2-40B4-BE49-F238E27FC236}">
                <a16:creationId xmlns:a16="http://schemas.microsoft.com/office/drawing/2014/main" id="{175F1448-4F89-3A5B-DE1C-5DCF02763F82}"/>
              </a:ext>
            </a:extLst>
          </p:cNvPr>
          <p:cNvSpPr/>
          <p:nvPr/>
        </p:nvSpPr>
        <p:spPr>
          <a:xfrm>
            <a:off x="4716463" y="842963"/>
            <a:ext cx="2736850"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77839" name="TextBox 11">
            <a:extLst>
              <a:ext uri="{FF2B5EF4-FFF2-40B4-BE49-F238E27FC236}">
                <a16:creationId xmlns:a16="http://schemas.microsoft.com/office/drawing/2014/main" id="{E38B3681-44EB-F598-6168-2D9E7C321A8C}"/>
              </a:ext>
            </a:extLst>
          </p:cNvPr>
          <p:cNvSpPr txBox="1">
            <a:spLocks noChangeArrowheads="1"/>
          </p:cNvSpPr>
          <p:nvPr/>
        </p:nvSpPr>
        <p:spPr bwMode="auto">
          <a:xfrm>
            <a:off x="1692275" y="4659313"/>
            <a:ext cx="11509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800">
                <a:latin typeface="Verdana" panose="020B0604030504040204" pitchFamily="34" charset="0"/>
              </a:rPr>
              <a:t>p-i-n</a:t>
            </a:r>
            <a:endParaRPr lang="nl-BE" altLang="nl-BE" sz="1800">
              <a:latin typeface="Verdana" panose="020B0604030504040204" pitchFamily="34" charset="0"/>
            </a:endParaRPr>
          </a:p>
        </p:txBody>
      </p:sp>
      <p:sp>
        <p:nvSpPr>
          <p:cNvPr id="77840" name="TextBox 22">
            <a:extLst>
              <a:ext uri="{FF2B5EF4-FFF2-40B4-BE49-F238E27FC236}">
                <a16:creationId xmlns:a16="http://schemas.microsoft.com/office/drawing/2014/main" id="{C600264F-65AF-8E59-4718-9B31CB8E1DFE}"/>
              </a:ext>
            </a:extLst>
          </p:cNvPr>
          <p:cNvSpPr txBox="1">
            <a:spLocks noChangeArrowheads="1"/>
          </p:cNvSpPr>
          <p:nvPr/>
        </p:nvSpPr>
        <p:spPr bwMode="auto">
          <a:xfrm>
            <a:off x="5616575" y="4659313"/>
            <a:ext cx="11509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800">
                <a:latin typeface="Verdana" panose="020B0604030504040204" pitchFamily="34" charset="0"/>
              </a:rPr>
              <a:t>n-i-p</a:t>
            </a:r>
            <a:endParaRPr lang="nl-BE" altLang="nl-BE" sz="1800">
              <a:latin typeface="Verdana" panose="020B0604030504040204" pitchFamily="34" charset="0"/>
            </a:endParaRPr>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0" name="Picture 4">
            <a:extLst>
              <a:ext uri="{FF2B5EF4-FFF2-40B4-BE49-F238E27FC236}">
                <a16:creationId xmlns:a16="http://schemas.microsoft.com/office/drawing/2014/main" id="{E4B8D8B6-ABB3-1C64-EEDB-BD06BF5782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6125" y="1311275"/>
            <a:ext cx="511175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CDFF61CC-234B-C55A-B1A4-498A57929EF8}"/>
              </a:ext>
            </a:extLst>
          </p:cNvPr>
          <p:cNvSpPr>
            <a:spLocks noGrp="1"/>
          </p:cNvSpPr>
          <p:nvPr>
            <p:ph type="title"/>
          </p:nvPr>
        </p:nvSpPr>
        <p:spPr>
          <a:xfrm>
            <a:off x="250825" y="195263"/>
            <a:ext cx="8642350" cy="412750"/>
          </a:xfrm>
        </p:spPr>
        <p:txBody>
          <a:bodyPr>
            <a:normAutofit fontScale="90000"/>
          </a:bodyPr>
          <a:lstStyle/>
          <a:p>
            <a:pPr>
              <a:defRPr/>
            </a:pPr>
            <a:r>
              <a:rPr lang="en-US" dirty="0"/>
              <a:t>Tandem structures</a:t>
            </a:r>
            <a:endParaRPr lang="en-GB" dirty="0"/>
          </a:p>
        </p:txBody>
      </p:sp>
      <p:sp>
        <p:nvSpPr>
          <p:cNvPr id="78852" name="Content Placeholder 2">
            <a:extLst>
              <a:ext uri="{FF2B5EF4-FFF2-40B4-BE49-F238E27FC236}">
                <a16:creationId xmlns:a16="http://schemas.microsoft.com/office/drawing/2014/main" id="{7348ACF9-9A13-FBCE-3F97-4035F70119C2}"/>
              </a:ext>
            </a:extLst>
          </p:cNvPr>
          <p:cNvSpPr>
            <a:spLocks noGrp="1"/>
          </p:cNvSpPr>
          <p:nvPr>
            <p:ph idx="1"/>
          </p:nvPr>
        </p:nvSpPr>
        <p:spPr>
          <a:xfrm>
            <a:off x="250825" y="627063"/>
            <a:ext cx="8642350" cy="2305050"/>
          </a:xfrm>
        </p:spPr>
        <p:txBody>
          <a:bodyPr/>
          <a:lstStyle/>
          <a:p>
            <a:r>
              <a:rPr lang="en-US" altLang="en-US" sz="2400">
                <a:latin typeface="Verdana" panose="020B0604030504040204" pitchFamily="34" charset="0"/>
              </a:rPr>
              <a:t>Thin film Si tandem structures</a:t>
            </a:r>
          </a:p>
          <a:p>
            <a:pPr lvl="1"/>
            <a:r>
              <a:rPr lang="en-US" altLang="en-US" sz="1800">
                <a:latin typeface="Verdana" panose="020B0604030504040204" pitchFamily="34" charset="0"/>
              </a:rPr>
              <a:t>a-Si:H band gap 1.7 eV, nc-Si band gap 1.1 eV</a:t>
            </a:r>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D18E9-2D8A-476D-D1B5-5F25999B31FD}"/>
              </a:ext>
            </a:extLst>
          </p:cNvPr>
          <p:cNvSpPr>
            <a:spLocks noGrp="1"/>
          </p:cNvSpPr>
          <p:nvPr>
            <p:ph type="title"/>
          </p:nvPr>
        </p:nvSpPr>
        <p:spPr>
          <a:xfrm>
            <a:off x="250825" y="195263"/>
            <a:ext cx="8642350" cy="412750"/>
          </a:xfrm>
        </p:spPr>
        <p:txBody>
          <a:bodyPr>
            <a:normAutofit fontScale="90000"/>
          </a:bodyPr>
          <a:lstStyle/>
          <a:p>
            <a:pPr>
              <a:defRPr/>
            </a:pPr>
            <a:r>
              <a:rPr lang="en-US" dirty="0"/>
              <a:t>Tandem structures</a:t>
            </a:r>
            <a:endParaRPr lang="en-GB" dirty="0"/>
          </a:p>
        </p:txBody>
      </p:sp>
      <p:sp>
        <p:nvSpPr>
          <p:cNvPr id="79875" name="Content Placeholder 2">
            <a:extLst>
              <a:ext uri="{FF2B5EF4-FFF2-40B4-BE49-F238E27FC236}">
                <a16:creationId xmlns:a16="http://schemas.microsoft.com/office/drawing/2014/main" id="{81B065DA-617B-CA2A-122A-6D39B148025B}"/>
              </a:ext>
            </a:extLst>
          </p:cNvPr>
          <p:cNvSpPr>
            <a:spLocks noGrp="1"/>
          </p:cNvSpPr>
          <p:nvPr>
            <p:ph idx="1"/>
          </p:nvPr>
        </p:nvSpPr>
        <p:spPr>
          <a:xfrm>
            <a:off x="250825" y="627063"/>
            <a:ext cx="8642350" cy="2305050"/>
          </a:xfrm>
        </p:spPr>
        <p:txBody>
          <a:bodyPr/>
          <a:lstStyle/>
          <a:p>
            <a:r>
              <a:rPr lang="en-US" altLang="en-US" sz="2400">
                <a:latin typeface="Verdana" panose="020B0604030504040204" pitchFamily="34" charset="0"/>
              </a:rPr>
              <a:t>Thin film Si tandem structures</a:t>
            </a:r>
          </a:p>
          <a:p>
            <a:pPr lvl="1"/>
            <a:r>
              <a:rPr lang="en-US" altLang="en-US" sz="1800">
                <a:latin typeface="Verdana" panose="020B0604030504040204" pitchFamily="34" charset="0"/>
              </a:rPr>
              <a:t>a-Si:H band gap 1.7 eV, nc-Si band gap 1.1 eV</a:t>
            </a:r>
          </a:p>
          <a:p>
            <a:pPr lvl="1"/>
            <a:r>
              <a:rPr lang="en-US" altLang="en-US" sz="1800">
                <a:latin typeface="Verdana" panose="020B0604030504040204" pitchFamily="34" charset="0"/>
              </a:rPr>
              <a:t>Deposition order depending  sub- or superstrate configuration</a:t>
            </a:r>
          </a:p>
          <a:p>
            <a:pPr lvl="2"/>
            <a:r>
              <a:rPr lang="en-US" altLang="en-US" sz="1400">
                <a:latin typeface="Verdana" panose="020B0604030504040204" pitchFamily="34" charset="0"/>
              </a:rPr>
              <a:t>Substrate: nip ns-Si, nip a-Si</a:t>
            </a:r>
            <a:endParaRPr lang="en-GB" altLang="en-US" sz="1400">
              <a:latin typeface="Verdana" panose="020B0604030504040204" pitchFamily="34" charset="0"/>
            </a:endParaRPr>
          </a:p>
          <a:p>
            <a:pPr lvl="2"/>
            <a:r>
              <a:rPr lang="en-US" altLang="en-US" sz="1400">
                <a:latin typeface="Verdana" panose="020B0604030504040204" pitchFamily="34" charset="0"/>
              </a:rPr>
              <a:t>Superstrate: pin a-Si, pin nc-Si, </a:t>
            </a:r>
          </a:p>
        </p:txBody>
      </p:sp>
      <p:pic>
        <p:nvPicPr>
          <p:cNvPr id="79876" name="Picture 3">
            <a:extLst>
              <a:ext uri="{FF2B5EF4-FFF2-40B4-BE49-F238E27FC236}">
                <a16:creationId xmlns:a16="http://schemas.microsoft.com/office/drawing/2014/main" id="{0ADD5189-5505-669A-AA43-ED3A08CDD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4063" y="2355850"/>
            <a:ext cx="5095875"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un 4">
            <a:extLst>
              <a:ext uri="{FF2B5EF4-FFF2-40B4-BE49-F238E27FC236}">
                <a16:creationId xmlns:a16="http://schemas.microsoft.com/office/drawing/2014/main" id="{54BF7821-0179-6A34-0228-0E224F1B0F2F}"/>
              </a:ext>
            </a:extLst>
          </p:cNvPr>
          <p:cNvSpPr/>
          <p:nvPr/>
        </p:nvSpPr>
        <p:spPr>
          <a:xfrm>
            <a:off x="2916238" y="4287838"/>
            <a:ext cx="576262" cy="576262"/>
          </a:xfrm>
          <a:prstGeom prst="sun">
            <a:avLst/>
          </a:prstGeom>
          <a:gradFill>
            <a:gsLst>
              <a:gs pos="0">
                <a:srgbClr val="FFC000"/>
              </a:gs>
              <a:gs pos="100000">
                <a:srgbClr val="FFFF00"/>
              </a:gs>
            </a:gsLst>
          </a:gra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nl-BE"/>
          </a:p>
        </p:txBody>
      </p:sp>
      <p:sp>
        <p:nvSpPr>
          <p:cNvPr id="6" name="Sun 5">
            <a:extLst>
              <a:ext uri="{FF2B5EF4-FFF2-40B4-BE49-F238E27FC236}">
                <a16:creationId xmlns:a16="http://schemas.microsoft.com/office/drawing/2014/main" id="{7D0B9D79-F041-EE88-79A0-2FD15A620177}"/>
              </a:ext>
            </a:extLst>
          </p:cNvPr>
          <p:cNvSpPr/>
          <p:nvPr/>
        </p:nvSpPr>
        <p:spPr>
          <a:xfrm rot="10800000">
            <a:off x="5580063" y="1708150"/>
            <a:ext cx="576262" cy="576263"/>
          </a:xfrm>
          <a:prstGeom prst="sun">
            <a:avLst/>
          </a:prstGeom>
          <a:gradFill>
            <a:gsLst>
              <a:gs pos="0">
                <a:srgbClr val="FFC000"/>
              </a:gs>
              <a:gs pos="100000">
                <a:srgbClr val="FFFF00"/>
              </a:gs>
            </a:gsLst>
          </a:gra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nl-BE"/>
          </a:p>
        </p:txBody>
      </p:sp>
      <p:sp>
        <p:nvSpPr>
          <p:cNvPr id="79879" name="TextBox 6">
            <a:extLst>
              <a:ext uri="{FF2B5EF4-FFF2-40B4-BE49-F238E27FC236}">
                <a16:creationId xmlns:a16="http://schemas.microsoft.com/office/drawing/2014/main" id="{C2E4BBB8-9411-38C0-952E-84CFE1A76553}"/>
              </a:ext>
            </a:extLst>
          </p:cNvPr>
          <p:cNvSpPr txBox="1">
            <a:spLocks noChangeArrowheads="1"/>
          </p:cNvSpPr>
          <p:nvPr/>
        </p:nvSpPr>
        <p:spPr bwMode="auto">
          <a:xfrm>
            <a:off x="1258888" y="3843338"/>
            <a:ext cx="1196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latin typeface="Verdana" panose="020B0604030504040204" pitchFamily="34" charset="0"/>
              </a:rPr>
              <a:t>Glass</a:t>
            </a:r>
            <a:endParaRPr lang="nl-BE" altLang="nl-BE" sz="1600">
              <a:latin typeface="Verdana" panose="020B0604030504040204" pitchFamily="34" charset="0"/>
            </a:endParaRPr>
          </a:p>
        </p:txBody>
      </p:sp>
      <p:sp>
        <p:nvSpPr>
          <p:cNvPr id="79880" name="TextBox 7">
            <a:extLst>
              <a:ext uri="{FF2B5EF4-FFF2-40B4-BE49-F238E27FC236}">
                <a16:creationId xmlns:a16="http://schemas.microsoft.com/office/drawing/2014/main" id="{57379A20-92AA-54CD-026A-FE8F423795AA}"/>
              </a:ext>
            </a:extLst>
          </p:cNvPr>
          <p:cNvSpPr txBox="1">
            <a:spLocks noChangeArrowheads="1"/>
          </p:cNvSpPr>
          <p:nvPr/>
        </p:nvSpPr>
        <p:spPr bwMode="auto">
          <a:xfrm>
            <a:off x="7119938" y="4094163"/>
            <a:ext cx="11969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latin typeface="Verdana" panose="020B0604030504040204" pitchFamily="34" charset="0"/>
              </a:rPr>
              <a:t>Glass</a:t>
            </a:r>
            <a:endParaRPr lang="nl-BE" altLang="nl-BE" sz="1600">
              <a:latin typeface="Verdana" panose="020B0604030504040204" pitchFamily="34" charset="0"/>
            </a:endParaRPr>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757E0-1552-EC52-A766-D35DD42D2A03}"/>
              </a:ext>
            </a:extLst>
          </p:cNvPr>
          <p:cNvSpPr>
            <a:spLocks noGrp="1"/>
          </p:cNvSpPr>
          <p:nvPr>
            <p:ph type="title"/>
          </p:nvPr>
        </p:nvSpPr>
        <p:spPr>
          <a:xfrm>
            <a:off x="250825" y="195263"/>
            <a:ext cx="8642350" cy="412750"/>
          </a:xfrm>
        </p:spPr>
        <p:txBody>
          <a:bodyPr>
            <a:normAutofit fontScale="90000"/>
          </a:bodyPr>
          <a:lstStyle/>
          <a:p>
            <a:pPr>
              <a:defRPr/>
            </a:pPr>
            <a:r>
              <a:rPr lang="en-US" dirty="0"/>
              <a:t>Tandem structures</a:t>
            </a:r>
            <a:endParaRPr lang="en-GB" dirty="0"/>
          </a:p>
        </p:txBody>
      </p:sp>
      <p:sp>
        <p:nvSpPr>
          <p:cNvPr id="80899" name="Content Placeholder 2">
            <a:extLst>
              <a:ext uri="{FF2B5EF4-FFF2-40B4-BE49-F238E27FC236}">
                <a16:creationId xmlns:a16="http://schemas.microsoft.com/office/drawing/2014/main" id="{254156EE-CBA6-67DF-52A8-3E12CBBF65C2}"/>
              </a:ext>
            </a:extLst>
          </p:cNvPr>
          <p:cNvSpPr>
            <a:spLocks noGrp="1"/>
          </p:cNvSpPr>
          <p:nvPr>
            <p:ph idx="1"/>
          </p:nvPr>
        </p:nvSpPr>
        <p:spPr>
          <a:xfrm>
            <a:off x="250825" y="627063"/>
            <a:ext cx="8642350" cy="3943350"/>
          </a:xfrm>
        </p:spPr>
        <p:txBody>
          <a:bodyPr/>
          <a:lstStyle/>
          <a:p>
            <a:r>
              <a:rPr lang="en-US" altLang="en-US" sz="2000">
                <a:latin typeface="Verdana" panose="020B0604030504040204" pitchFamily="34" charset="0"/>
              </a:rPr>
              <a:t>CIGS/perovskite</a:t>
            </a:r>
          </a:p>
          <a:p>
            <a:pPr lvl="1"/>
            <a:r>
              <a:rPr lang="en-US" altLang="en-US" sz="1800">
                <a:latin typeface="Verdana" panose="020B0604030504040204" pitchFamily="34" charset="0"/>
              </a:rPr>
              <a:t>CIGS and gap ~1 eV, Pk band gap ~ 1.6 eV</a:t>
            </a:r>
          </a:p>
          <a:p>
            <a:pPr lvl="1"/>
            <a:r>
              <a:rPr lang="en-US" altLang="en-US" sz="1800">
                <a:latin typeface="Verdana" panose="020B0604030504040204" pitchFamily="34" charset="0"/>
              </a:rPr>
              <a:t>Pk deposited on top of the CIGS layer after smoothening the ITO layer</a:t>
            </a:r>
            <a:endParaRPr lang="en-GB" altLang="en-US" sz="1800">
              <a:latin typeface="Verdana" panose="020B0604030504040204" pitchFamily="34" charset="0"/>
            </a:endParaRPr>
          </a:p>
        </p:txBody>
      </p:sp>
      <p:sp>
        <p:nvSpPr>
          <p:cNvPr id="80900" name="TextBox 6">
            <a:extLst>
              <a:ext uri="{FF2B5EF4-FFF2-40B4-BE49-F238E27FC236}">
                <a16:creationId xmlns:a16="http://schemas.microsoft.com/office/drawing/2014/main" id="{D9F0DE1A-78DC-7606-CEB8-F3B0B325C508}"/>
              </a:ext>
            </a:extLst>
          </p:cNvPr>
          <p:cNvSpPr txBox="1">
            <a:spLocks noChangeArrowheads="1"/>
          </p:cNvSpPr>
          <p:nvPr/>
        </p:nvSpPr>
        <p:spPr bwMode="auto">
          <a:xfrm>
            <a:off x="1908175" y="4759325"/>
            <a:ext cx="45720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da-DK" altLang="en-US" sz="800">
                <a:solidFill>
                  <a:srgbClr val="231F20"/>
                </a:solidFill>
                <a:latin typeface="AdvTTd7835f12"/>
              </a:rPr>
              <a:t>Han </a:t>
            </a:r>
            <a:r>
              <a:rPr lang="da-DK" altLang="en-US" sz="800">
                <a:solidFill>
                  <a:srgbClr val="231F20"/>
                </a:solidFill>
                <a:latin typeface="AdvTT0b7bb6fa.I"/>
              </a:rPr>
              <a:t>et al</a:t>
            </a:r>
            <a:r>
              <a:rPr lang="da-DK" altLang="en-US" sz="800">
                <a:solidFill>
                  <a:srgbClr val="231F20"/>
                </a:solidFill>
                <a:latin typeface="AdvTTd7835f12"/>
              </a:rPr>
              <a:t>., </a:t>
            </a:r>
            <a:r>
              <a:rPr lang="da-DK" altLang="en-US" sz="800">
                <a:solidFill>
                  <a:srgbClr val="231F20"/>
                </a:solidFill>
                <a:latin typeface="AdvTT0b7bb6fa.I"/>
              </a:rPr>
              <a:t>Science </a:t>
            </a:r>
            <a:r>
              <a:rPr lang="da-DK" altLang="en-US" sz="800">
                <a:solidFill>
                  <a:srgbClr val="231F20"/>
                </a:solidFill>
                <a:latin typeface="AdvTT82e34213.B"/>
              </a:rPr>
              <a:t>361</a:t>
            </a:r>
            <a:r>
              <a:rPr lang="da-DK" altLang="en-US" sz="800">
                <a:solidFill>
                  <a:srgbClr val="231F20"/>
                </a:solidFill>
                <a:latin typeface="AdvTTd7835f12"/>
              </a:rPr>
              <a:t>, 904</a:t>
            </a:r>
            <a:r>
              <a:rPr lang="da-DK" altLang="en-US" sz="800">
                <a:solidFill>
                  <a:srgbClr val="231F20"/>
                </a:solidFill>
                <a:latin typeface="AdvTTd7835f12+20"/>
              </a:rPr>
              <a:t>–</a:t>
            </a:r>
            <a:r>
              <a:rPr lang="da-DK" altLang="en-US" sz="800">
                <a:solidFill>
                  <a:srgbClr val="231F20"/>
                </a:solidFill>
                <a:latin typeface="AdvTTd7835f12"/>
              </a:rPr>
              <a:t>908 (2018) 31 August 2018</a:t>
            </a:r>
            <a:endParaRPr lang="en-GB" altLang="en-US" sz="2800">
              <a:latin typeface="Verdana" panose="020B0604030504040204" pitchFamily="34" charset="0"/>
            </a:endParaRPr>
          </a:p>
        </p:txBody>
      </p:sp>
      <p:pic>
        <p:nvPicPr>
          <p:cNvPr id="80901" name="Picture 8">
            <a:extLst>
              <a:ext uri="{FF2B5EF4-FFF2-40B4-BE49-F238E27FC236}">
                <a16:creationId xmlns:a16="http://schemas.microsoft.com/office/drawing/2014/main" id="{56EA4E54-3277-2C45-3958-23F996AA02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1654175"/>
            <a:ext cx="5791200"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48982F7A-EDB2-DC20-77B1-9236D8C6620F}"/>
              </a:ext>
            </a:extLst>
          </p:cNvPr>
          <p:cNvSpPr>
            <a:spLocks noGrp="1"/>
          </p:cNvSpPr>
          <p:nvPr>
            <p:ph type="title"/>
          </p:nvPr>
        </p:nvSpPr>
        <p:spPr>
          <a:xfrm>
            <a:off x="250825" y="195263"/>
            <a:ext cx="8642350" cy="412750"/>
          </a:xfrm>
        </p:spPr>
        <p:txBody>
          <a:bodyPr>
            <a:normAutofit fontScale="90000"/>
          </a:bodyPr>
          <a:lstStyle/>
          <a:p>
            <a:pPr>
              <a:defRPr/>
            </a:pPr>
            <a:r>
              <a:rPr lang="nl-NL" dirty="0" err="1"/>
              <a:t>Thin</a:t>
            </a:r>
            <a:r>
              <a:rPr lang="nl-NL" dirty="0"/>
              <a:t> film </a:t>
            </a:r>
            <a:r>
              <a:rPr lang="nl-NL" dirty="0" err="1"/>
              <a:t>solar</a:t>
            </a:r>
            <a:r>
              <a:rPr lang="nl-NL" dirty="0"/>
              <a:t> </a:t>
            </a:r>
            <a:r>
              <a:rPr lang="nl-NL" dirty="0" err="1"/>
              <a:t>cells</a:t>
            </a:r>
            <a:endParaRPr lang="nl-NL" dirty="0"/>
          </a:p>
        </p:txBody>
      </p:sp>
      <p:sp>
        <p:nvSpPr>
          <p:cNvPr id="4" name="Rectangle 3">
            <a:extLst>
              <a:ext uri="{FF2B5EF4-FFF2-40B4-BE49-F238E27FC236}">
                <a16:creationId xmlns:a16="http://schemas.microsoft.com/office/drawing/2014/main" id="{87559B5A-E3B4-1A68-A803-650905E94A9C}"/>
              </a:ext>
            </a:extLst>
          </p:cNvPr>
          <p:cNvSpPr/>
          <p:nvPr/>
        </p:nvSpPr>
        <p:spPr>
          <a:xfrm>
            <a:off x="855663" y="771525"/>
            <a:ext cx="2995612" cy="406400"/>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tx2">
                    <a:lumMod val="75000"/>
                  </a:schemeClr>
                </a:solidFill>
              </a:rPr>
              <a:t>superstrate</a:t>
            </a:r>
            <a:endParaRPr lang="en-GB" sz="1800" dirty="0">
              <a:solidFill>
                <a:schemeClr val="tx2">
                  <a:lumMod val="75000"/>
                </a:schemeClr>
              </a:solidFill>
            </a:endParaRPr>
          </a:p>
        </p:txBody>
      </p:sp>
      <p:sp>
        <p:nvSpPr>
          <p:cNvPr id="5" name="Rectangle 4">
            <a:extLst>
              <a:ext uri="{FF2B5EF4-FFF2-40B4-BE49-F238E27FC236}">
                <a16:creationId xmlns:a16="http://schemas.microsoft.com/office/drawing/2014/main" id="{902DF472-0E8F-8A78-D935-0B5B70B4F362}"/>
              </a:ext>
            </a:extLst>
          </p:cNvPr>
          <p:cNvSpPr/>
          <p:nvPr/>
        </p:nvSpPr>
        <p:spPr>
          <a:xfrm>
            <a:off x="855663" y="1898650"/>
            <a:ext cx="2736850" cy="358775"/>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a:t>
            </a:r>
            <a:r>
              <a:rPr lang="en-US" sz="1800" dirty="0" err="1"/>
              <a:t>a-Si:H</a:t>
            </a:r>
            <a:endParaRPr lang="en-GB" sz="1800" dirty="0"/>
          </a:p>
        </p:txBody>
      </p:sp>
      <p:sp>
        <p:nvSpPr>
          <p:cNvPr id="13" name="Rectangle 12">
            <a:extLst>
              <a:ext uri="{FF2B5EF4-FFF2-40B4-BE49-F238E27FC236}">
                <a16:creationId xmlns:a16="http://schemas.microsoft.com/office/drawing/2014/main" id="{0AB5686E-5163-D8A0-7334-F1D2D943A51F}"/>
              </a:ext>
            </a:extLst>
          </p:cNvPr>
          <p:cNvSpPr/>
          <p:nvPr/>
        </p:nvSpPr>
        <p:spPr>
          <a:xfrm>
            <a:off x="855663" y="2257425"/>
            <a:ext cx="2736850" cy="1657350"/>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Intrinsic </a:t>
            </a:r>
            <a:r>
              <a:rPr lang="en-US" sz="1800" dirty="0" err="1"/>
              <a:t>a-Si:H</a:t>
            </a:r>
            <a:endParaRPr lang="en-US" sz="1800" dirty="0"/>
          </a:p>
          <a:p>
            <a:pPr algn="ctr">
              <a:defRPr/>
            </a:pPr>
            <a:r>
              <a:rPr lang="en-US" sz="1800" dirty="0"/>
              <a:t>(absorber layer)</a:t>
            </a:r>
          </a:p>
          <a:p>
            <a:pPr algn="ctr">
              <a:defRPr/>
            </a:pPr>
            <a:r>
              <a:rPr lang="en-US" sz="1800" dirty="0"/>
              <a:t>200 - 400 nm</a:t>
            </a:r>
            <a:endParaRPr lang="en-GB" sz="1800" dirty="0"/>
          </a:p>
        </p:txBody>
      </p:sp>
      <p:sp>
        <p:nvSpPr>
          <p:cNvPr id="14" name="Rectangle 13">
            <a:extLst>
              <a:ext uri="{FF2B5EF4-FFF2-40B4-BE49-F238E27FC236}">
                <a16:creationId xmlns:a16="http://schemas.microsoft.com/office/drawing/2014/main" id="{AFD3FEA7-CB2A-5911-45AD-06A244817FF3}"/>
              </a:ext>
            </a:extLst>
          </p:cNvPr>
          <p:cNvSpPr/>
          <p:nvPr/>
        </p:nvSpPr>
        <p:spPr>
          <a:xfrm>
            <a:off x="855663" y="3914775"/>
            <a:ext cx="2736850" cy="360363"/>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n-type </a:t>
            </a:r>
            <a:r>
              <a:rPr lang="en-US" sz="1800" dirty="0" err="1"/>
              <a:t>a-Si:H</a:t>
            </a:r>
            <a:endParaRPr lang="en-US" sz="1800" dirty="0"/>
          </a:p>
        </p:txBody>
      </p:sp>
      <p:sp>
        <p:nvSpPr>
          <p:cNvPr id="15" name="Rectangle 14">
            <a:extLst>
              <a:ext uri="{FF2B5EF4-FFF2-40B4-BE49-F238E27FC236}">
                <a16:creationId xmlns:a16="http://schemas.microsoft.com/office/drawing/2014/main" id="{89E7F889-1D2F-9458-CD5C-60C0CB46BE3F}"/>
              </a:ext>
            </a:extLst>
          </p:cNvPr>
          <p:cNvSpPr/>
          <p:nvPr/>
        </p:nvSpPr>
        <p:spPr>
          <a:xfrm>
            <a:off x="855663" y="4275138"/>
            <a:ext cx="2736850" cy="358775"/>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p>
        </p:txBody>
      </p:sp>
      <p:sp>
        <p:nvSpPr>
          <p:cNvPr id="16" name="Rectangle 15">
            <a:extLst>
              <a:ext uri="{FF2B5EF4-FFF2-40B4-BE49-F238E27FC236}">
                <a16:creationId xmlns:a16="http://schemas.microsoft.com/office/drawing/2014/main" id="{C692BD11-3FC2-DB33-D682-F2B1F9FA3FDA}"/>
              </a:ext>
            </a:extLst>
          </p:cNvPr>
          <p:cNvSpPr/>
          <p:nvPr/>
        </p:nvSpPr>
        <p:spPr>
          <a:xfrm>
            <a:off x="4716463" y="4275138"/>
            <a:ext cx="2951162" cy="358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1">
                    <a:lumMod val="50000"/>
                  </a:schemeClr>
                </a:solidFill>
              </a:rPr>
              <a:t>substrate</a:t>
            </a:r>
            <a:endParaRPr lang="en-GB" sz="1800" dirty="0">
              <a:solidFill>
                <a:schemeClr val="accent1">
                  <a:lumMod val="50000"/>
                </a:schemeClr>
              </a:solidFill>
            </a:endParaRPr>
          </a:p>
        </p:txBody>
      </p:sp>
      <p:sp>
        <p:nvSpPr>
          <p:cNvPr id="17" name="Rectangle 16">
            <a:extLst>
              <a:ext uri="{FF2B5EF4-FFF2-40B4-BE49-F238E27FC236}">
                <a16:creationId xmlns:a16="http://schemas.microsoft.com/office/drawing/2014/main" id="{54CD70DC-1442-7635-5478-6E59B3E16B6C}"/>
              </a:ext>
            </a:extLst>
          </p:cNvPr>
          <p:cNvSpPr/>
          <p:nvPr/>
        </p:nvSpPr>
        <p:spPr>
          <a:xfrm>
            <a:off x="4716463" y="3986213"/>
            <a:ext cx="2951162" cy="252412"/>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Metal contact</a:t>
            </a:r>
            <a:endParaRPr lang="en-GB" sz="1800" dirty="0"/>
          </a:p>
        </p:txBody>
      </p:sp>
      <p:sp>
        <p:nvSpPr>
          <p:cNvPr id="18" name="Rectangle 17">
            <a:extLst>
              <a:ext uri="{FF2B5EF4-FFF2-40B4-BE49-F238E27FC236}">
                <a16:creationId xmlns:a16="http://schemas.microsoft.com/office/drawing/2014/main" id="{E0550162-36AE-7A8E-53D0-A926F57D918A}"/>
              </a:ext>
            </a:extLst>
          </p:cNvPr>
          <p:cNvSpPr/>
          <p:nvPr/>
        </p:nvSpPr>
        <p:spPr>
          <a:xfrm>
            <a:off x="4716463" y="1917700"/>
            <a:ext cx="2735262" cy="2068513"/>
          </a:xfrm>
          <a:prstGeom prst="rect">
            <a:avLst/>
          </a:prstGeom>
          <a:solidFill>
            <a:schemeClr val="tx1">
              <a:lumMod val="85000"/>
              <a:lumOff val="1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p-type Cu(</a:t>
            </a:r>
            <a:r>
              <a:rPr lang="en-US" sz="1800" dirty="0" err="1"/>
              <a:t>In,Ga</a:t>
            </a:r>
            <a:r>
              <a:rPr lang="en-US" sz="1800" dirty="0"/>
              <a:t>)Se2 (absorber layer)</a:t>
            </a:r>
          </a:p>
          <a:p>
            <a:pPr algn="ctr">
              <a:defRPr/>
            </a:pPr>
            <a:r>
              <a:rPr lang="en-US" sz="1800" dirty="0"/>
              <a:t>2-3 µm</a:t>
            </a:r>
            <a:endParaRPr lang="en-GB" sz="1800" dirty="0"/>
          </a:p>
        </p:txBody>
      </p:sp>
      <p:sp>
        <p:nvSpPr>
          <p:cNvPr id="19" name="Rectangle 18">
            <a:extLst>
              <a:ext uri="{FF2B5EF4-FFF2-40B4-BE49-F238E27FC236}">
                <a16:creationId xmlns:a16="http://schemas.microsoft.com/office/drawing/2014/main" id="{73334540-40C1-EECF-0490-982506918DE0}"/>
              </a:ext>
            </a:extLst>
          </p:cNvPr>
          <p:cNvSpPr/>
          <p:nvPr/>
        </p:nvSpPr>
        <p:spPr>
          <a:xfrm>
            <a:off x="4716463" y="1609725"/>
            <a:ext cx="2735262" cy="360363"/>
          </a:xfrm>
          <a:prstGeom prst="rect">
            <a:avLst/>
          </a:prstGeom>
          <a:solidFill>
            <a:schemeClr val="accent6">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accent6">
                    <a:lumMod val="75000"/>
                  </a:schemeClr>
                </a:solidFill>
              </a:rPr>
              <a:t>n-type </a:t>
            </a:r>
            <a:r>
              <a:rPr lang="en-US" sz="1800" dirty="0" err="1">
                <a:solidFill>
                  <a:schemeClr val="accent6">
                    <a:lumMod val="75000"/>
                  </a:schemeClr>
                </a:solidFill>
              </a:rPr>
              <a:t>CdS</a:t>
            </a:r>
            <a:endParaRPr lang="en-GB" sz="1800" dirty="0">
              <a:solidFill>
                <a:schemeClr val="accent6">
                  <a:lumMod val="75000"/>
                </a:schemeClr>
              </a:solidFill>
            </a:endParaRPr>
          </a:p>
        </p:txBody>
      </p:sp>
      <p:sp>
        <p:nvSpPr>
          <p:cNvPr id="20" name="Rectangle 19">
            <a:extLst>
              <a:ext uri="{FF2B5EF4-FFF2-40B4-BE49-F238E27FC236}">
                <a16:creationId xmlns:a16="http://schemas.microsoft.com/office/drawing/2014/main" id="{F4D1A306-60CC-01F2-5F8D-3886737FB8F8}"/>
              </a:ext>
            </a:extLst>
          </p:cNvPr>
          <p:cNvSpPr/>
          <p:nvPr/>
        </p:nvSpPr>
        <p:spPr>
          <a:xfrm>
            <a:off x="855663" y="1158875"/>
            <a:ext cx="2995612" cy="746125"/>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21" name="Rectangle 20">
            <a:extLst>
              <a:ext uri="{FF2B5EF4-FFF2-40B4-BE49-F238E27FC236}">
                <a16:creationId xmlns:a16="http://schemas.microsoft.com/office/drawing/2014/main" id="{FEA8867A-5564-4BBF-5A25-F4EBB7264120}"/>
              </a:ext>
            </a:extLst>
          </p:cNvPr>
          <p:cNvSpPr/>
          <p:nvPr/>
        </p:nvSpPr>
        <p:spPr>
          <a:xfrm>
            <a:off x="4716463" y="836613"/>
            <a:ext cx="2735262" cy="773112"/>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solidFill>
                  <a:schemeClr val="bg2">
                    <a:lumMod val="25000"/>
                  </a:schemeClr>
                </a:solidFill>
              </a:rPr>
              <a:t>Transparent conductive layer</a:t>
            </a:r>
            <a:endParaRPr lang="en-GB" sz="1800" dirty="0">
              <a:solidFill>
                <a:schemeClr val="bg2">
                  <a:lumMod val="25000"/>
                </a:schemeClr>
              </a:solidFill>
            </a:endParaRPr>
          </a:p>
        </p:txBody>
      </p:sp>
      <p:sp>
        <p:nvSpPr>
          <p:cNvPr id="2" name="Sun 1">
            <a:extLst>
              <a:ext uri="{FF2B5EF4-FFF2-40B4-BE49-F238E27FC236}">
                <a16:creationId xmlns:a16="http://schemas.microsoft.com/office/drawing/2014/main" id="{534DBFDE-5A4B-E18F-D72C-9E795D401E92}"/>
              </a:ext>
            </a:extLst>
          </p:cNvPr>
          <p:cNvSpPr/>
          <p:nvPr/>
        </p:nvSpPr>
        <p:spPr>
          <a:xfrm>
            <a:off x="4067175" y="268288"/>
            <a:ext cx="360363" cy="339725"/>
          </a:xfrm>
          <a:prstGeom prst="sun">
            <a:avLst/>
          </a:prstGeom>
          <a:gradFill>
            <a:gsLst>
              <a:gs pos="0">
                <a:schemeClr val="accent6"/>
              </a:gs>
              <a:gs pos="100000">
                <a:schemeClr val="accent6">
                  <a:lumMod val="60000"/>
                  <a:lumOff val="40000"/>
                </a:schemeClr>
              </a:gs>
            </a:gsLst>
          </a:gra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grpSp>
        <p:nvGrpSpPr>
          <p:cNvPr id="27" name="Group 26">
            <a:extLst>
              <a:ext uri="{FF2B5EF4-FFF2-40B4-BE49-F238E27FC236}">
                <a16:creationId xmlns:a16="http://schemas.microsoft.com/office/drawing/2014/main" id="{BB6C7E02-4A8D-0B96-DB36-A9F227133857}"/>
              </a:ext>
            </a:extLst>
          </p:cNvPr>
          <p:cNvGrpSpPr>
            <a:grpSpLocks/>
          </p:cNvGrpSpPr>
          <p:nvPr/>
        </p:nvGrpSpPr>
        <p:grpSpPr bwMode="auto">
          <a:xfrm>
            <a:off x="3592513" y="1436688"/>
            <a:ext cx="733425" cy="3024187"/>
            <a:chOff x="3592373" y="1436308"/>
            <a:chExt cx="734349" cy="3024742"/>
          </a:xfrm>
        </p:grpSpPr>
        <p:cxnSp>
          <p:nvCxnSpPr>
            <p:cNvPr id="6" name="Straight Connector 5">
              <a:extLst>
                <a:ext uri="{FF2B5EF4-FFF2-40B4-BE49-F238E27FC236}">
                  <a16:creationId xmlns:a16="http://schemas.microsoft.com/office/drawing/2014/main" id="{DA235750-CC2A-243D-ADF5-89EA5394EDA3}"/>
                </a:ext>
              </a:extLst>
            </p:cNvPr>
            <p:cNvCxnSpPr>
              <a:cxnSpLocks/>
            </p:cNvCxnSpPr>
            <p:nvPr/>
          </p:nvCxnSpPr>
          <p:spPr>
            <a:xfrm>
              <a:off x="3592373" y="4448348"/>
              <a:ext cx="475260" cy="0"/>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274CED8C-B933-04FD-EC33-9B0A2CB853D1}"/>
                </a:ext>
              </a:extLst>
            </p:cNvPr>
            <p:cNvCxnSpPr/>
            <p:nvPr/>
          </p:nvCxnSpPr>
          <p:spPr>
            <a:xfrm flipV="1">
              <a:off x="4067633" y="2811335"/>
              <a:ext cx="0" cy="1649715"/>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97A44EA0-4CA0-287C-6A32-A95FB1B43A1B}"/>
                </a:ext>
              </a:extLst>
            </p:cNvPr>
            <p:cNvCxnSpPr>
              <a:cxnSpLocks/>
            </p:cNvCxnSpPr>
            <p:nvPr/>
          </p:nvCxnSpPr>
          <p:spPr>
            <a:xfrm flipV="1">
              <a:off x="4067633" y="1439484"/>
              <a:ext cx="0" cy="111621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46199D6F-A0F9-F668-39DA-6739E203402E}"/>
                </a:ext>
              </a:extLst>
            </p:cNvPr>
            <p:cNvCxnSpPr>
              <a:cxnSpLocks/>
            </p:cNvCxnSpPr>
            <p:nvPr/>
          </p:nvCxnSpPr>
          <p:spPr>
            <a:xfrm rot="540000" flipV="1">
              <a:off x="3851461" y="1436308"/>
              <a:ext cx="216172" cy="3334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3892F535-7AD7-A70D-2C77-767CAD991276}"/>
                </a:ext>
              </a:extLst>
            </p:cNvPr>
            <p:cNvCxnSpPr>
              <a:cxnSpLocks/>
            </p:cNvCxnSpPr>
            <p:nvPr/>
          </p:nvCxnSpPr>
          <p:spPr>
            <a:xfrm rot="540000" flipV="1">
              <a:off x="3937294" y="2546174"/>
              <a:ext cx="216172" cy="31756"/>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580B6394-A68D-A0E2-8D7A-15C816C0E439}"/>
                </a:ext>
              </a:extLst>
            </p:cNvPr>
            <p:cNvCxnSpPr>
              <a:cxnSpLocks/>
            </p:cNvCxnSpPr>
            <p:nvPr/>
          </p:nvCxnSpPr>
          <p:spPr>
            <a:xfrm>
              <a:off x="3851461" y="2811335"/>
              <a:ext cx="475261" cy="0"/>
            </a:xfrm>
            <a:prstGeom prst="line">
              <a:avLst/>
            </a:prstGeom>
          </p:spPr>
          <p:style>
            <a:lnRef idx="2">
              <a:schemeClr val="dk1"/>
            </a:lnRef>
            <a:fillRef idx="0">
              <a:schemeClr val="dk1"/>
            </a:fillRef>
            <a:effectRef idx="1">
              <a:schemeClr val="dk1"/>
            </a:effectRef>
            <a:fontRef idx="minor">
              <a:schemeClr val="tx1"/>
            </a:fontRef>
          </p:style>
        </p:cxnSp>
      </p:grpSp>
      <p:grpSp>
        <p:nvGrpSpPr>
          <p:cNvPr id="28" name="Group 27">
            <a:extLst>
              <a:ext uri="{FF2B5EF4-FFF2-40B4-BE49-F238E27FC236}">
                <a16:creationId xmlns:a16="http://schemas.microsoft.com/office/drawing/2014/main" id="{1A8AB789-AAD5-CBA2-017D-EC00A36D9B5E}"/>
              </a:ext>
            </a:extLst>
          </p:cNvPr>
          <p:cNvGrpSpPr>
            <a:grpSpLocks/>
          </p:cNvGrpSpPr>
          <p:nvPr/>
        </p:nvGrpSpPr>
        <p:grpSpPr bwMode="auto">
          <a:xfrm>
            <a:off x="7451725" y="1125538"/>
            <a:ext cx="950913" cy="3021012"/>
            <a:chOff x="3376473" y="1439999"/>
            <a:chExt cx="950249" cy="3021051"/>
          </a:xfrm>
        </p:grpSpPr>
        <p:cxnSp>
          <p:nvCxnSpPr>
            <p:cNvPr id="29" name="Straight Connector 28">
              <a:extLst>
                <a:ext uri="{FF2B5EF4-FFF2-40B4-BE49-F238E27FC236}">
                  <a16:creationId xmlns:a16="http://schemas.microsoft.com/office/drawing/2014/main" id="{CE1A68B5-90A9-B09E-6B16-197C75975311}"/>
                </a:ext>
              </a:extLst>
            </p:cNvPr>
            <p:cNvCxnSpPr>
              <a:cxnSpLocks/>
            </p:cNvCxnSpPr>
            <p:nvPr/>
          </p:nvCxnSpPr>
          <p:spPr>
            <a:xfrm>
              <a:off x="3592222" y="4448350"/>
              <a:ext cx="474332" cy="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33ED4063-CAD4-F592-5259-E6A153E987E3}"/>
                </a:ext>
              </a:extLst>
            </p:cNvPr>
            <p:cNvCxnSpPr/>
            <p:nvPr/>
          </p:nvCxnSpPr>
          <p:spPr>
            <a:xfrm flipV="1">
              <a:off x="4066554" y="2811617"/>
              <a:ext cx="0" cy="164943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35260B85-6A6D-7169-D2BB-76CF9FEE0AE0}"/>
                </a:ext>
              </a:extLst>
            </p:cNvPr>
            <p:cNvCxnSpPr>
              <a:cxnSpLocks/>
            </p:cNvCxnSpPr>
            <p:nvPr/>
          </p:nvCxnSpPr>
          <p:spPr>
            <a:xfrm flipV="1">
              <a:off x="4068140" y="1439999"/>
              <a:ext cx="0" cy="111602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DB827D4F-76B6-A146-4832-7E4126BF313A}"/>
                </a:ext>
              </a:extLst>
            </p:cNvPr>
            <p:cNvCxnSpPr>
              <a:cxnSpLocks/>
            </p:cNvCxnSpPr>
            <p:nvPr/>
          </p:nvCxnSpPr>
          <p:spPr>
            <a:xfrm rot="21540000">
              <a:off x="3376473" y="1439999"/>
              <a:ext cx="691667" cy="1270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AE10CFD8-F236-D162-E656-79C3BB8738A8}"/>
                </a:ext>
              </a:extLst>
            </p:cNvPr>
            <p:cNvCxnSpPr>
              <a:cxnSpLocks/>
            </p:cNvCxnSpPr>
            <p:nvPr/>
          </p:nvCxnSpPr>
          <p:spPr>
            <a:xfrm rot="540000" flipV="1">
              <a:off x="3938056" y="2546500"/>
              <a:ext cx="215749" cy="3175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E397149D-3098-83E7-79D5-FDE2FF57695D}"/>
                </a:ext>
              </a:extLst>
            </p:cNvPr>
            <p:cNvCxnSpPr>
              <a:cxnSpLocks/>
            </p:cNvCxnSpPr>
            <p:nvPr/>
          </p:nvCxnSpPr>
          <p:spPr>
            <a:xfrm>
              <a:off x="3852390" y="2811617"/>
              <a:ext cx="474332" cy="0"/>
            </a:xfrm>
            <a:prstGeom prst="line">
              <a:avLst/>
            </a:prstGeom>
          </p:spPr>
          <p:style>
            <a:lnRef idx="2">
              <a:schemeClr val="dk1"/>
            </a:lnRef>
            <a:fillRef idx="0">
              <a:schemeClr val="dk1"/>
            </a:fillRef>
            <a:effectRef idx="1">
              <a:schemeClr val="dk1"/>
            </a:effectRef>
            <a:fontRef idx="minor">
              <a:schemeClr val="tx1"/>
            </a:fontRef>
          </p:style>
        </p:cxnSp>
      </p:grpSp>
      <p:sp>
        <p:nvSpPr>
          <p:cNvPr id="16401" name="TextBox 2">
            <a:extLst>
              <a:ext uri="{FF2B5EF4-FFF2-40B4-BE49-F238E27FC236}">
                <a16:creationId xmlns:a16="http://schemas.microsoft.com/office/drawing/2014/main" id="{CB7DDC71-729A-2852-AF83-EF80E90C1C20}"/>
              </a:ext>
            </a:extLst>
          </p:cNvPr>
          <p:cNvSpPr txBox="1">
            <a:spLocks noChangeArrowheads="1"/>
          </p:cNvSpPr>
          <p:nvPr/>
        </p:nvSpPr>
        <p:spPr bwMode="auto">
          <a:xfrm>
            <a:off x="868363" y="2111375"/>
            <a:ext cx="19446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solidFill>
                  <a:schemeClr val="bg1"/>
                </a:solidFill>
                <a:latin typeface="Verdana" panose="020B0604030504040204" pitchFamily="34" charset="0"/>
              </a:rPr>
              <a:t>Hole contact</a:t>
            </a:r>
            <a:endParaRPr lang="nl-BE" altLang="nl-BE" sz="1600">
              <a:solidFill>
                <a:schemeClr val="bg1"/>
              </a:solidFill>
              <a:latin typeface="Verdana" panose="020B0604030504040204" pitchFamily="34" charset="0"/>
            </a:endParaRPr>
          </a:p>
        </p:txBody>
      </p:sp>
      <p:sp>
        <p:nvSpPr>
          <p:cNvPr id="16402" name="TextBox 7">
            <a:extLst>
              <a:ext uri="{FF2B5EF4-FFF2-40B4-BE49-F238E27FC236}">
                <a16:creationId xmlns:a16="http://schemas.microsoft.com/office/drawing/2014/main" id="{31DF9EF1-8D6C-AB52-B5FC-51BA19BEBB03}"/>
              </a:ext>
            </a:extLst>
          </p:cNvPr>
          <p:cNvSpPr txBox="1">
            <a:spLocks noChangeArrowheads="1"/>
          </p:cNvSpPr>
          <p:nvPr/>
        </p:nvSpPr>
        <p:spPr bwMode="auto">
          <a:xfrm>
            <a:off x="882650" y="3722688"/>
            <a:ext cx="19462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solidFill>
                  <a:schemeClr val="bg1"/>
                </a:solidFill>
                <a:latin typeface="Verdana" panose="020B0604030504040204" pitchFamily="34" charset="0"/>
              </a:rPr>
              <a:t>Electron contact</a:t>
            </a:r>
            <a:endParaRPr lang="nl-BE" altLang="nl-BE" sz="1600">
              <a:solidFill>
                <a:schemeClr val="bg1"/>
              </a:solidFill>
              <a:latin typeface="Verdana" panose="020B0604030504040204" pitchFamily="34" charset="0"/>
            </a:endParaRPr>
          </a:p>
        </p:txBody>
      </p:sp>
      <p:sp>
        <p:nvSpPr>
          <p:cNvPr id="16403" name="TextBox 10">
            <a:extLst>
              <a:ext uri="{FF2B5EF4-FFF2-40B4-BE49-F238E27FC236}">
                <a16:creationId xmlns:a16="http://schemas.microsoft.com/office/drawing/2014/main" id="{CC65842A-3F28-BB42-D103-498E046A8807}"/>
              </a:ext>
            </a:extLst>
          </p:cNvPr>
          <p:cNvSpPr txBox="1">
            <a:spLocks noChangeArrowheads="1"/>
          </p:cNvSpPr>
          <p:nvPr/>
        </p:nvSpPr>
        <p:spPr bwMode="auto">
          <a:xfrm>
            <a:off x="4716463" y="1828800"/>
            <a:ext cx="19446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solidFill>
                  <a:schemeClr val="bg1"/>
                </a:solidFill>
                <a:latin typeface="Verdana" panose="020B0604030504040204" pitchFamily="34" charset="0"/>
              </a:rPr>
              <a:t>Electron contact</a:t>
            </a:r>
            <a:endParaRPr lang="nl-BE" altLang="nl-BE" sz="1600">
              <a:solidFill>
                <a:schemeClr val="bg1"/>
              </a:solidFill>
              <a:latin typeface="Verdana" panose="020B0604030504040204" pitchFamily="34" charset="0"/>
            </a:endParaRPr>
          </a:p>
        </p:txBody>
      </p:sp>
      <p:sp>
        <p:nvSpPr>
          <p:cNvPr id="16404" name="TextBox 11">
            <a:extLst>
              <a:ext uri="{FF2B5EF4-FFF2-40B4-BE49-F238E27FC236}">
                <a16:creationId xmlns:a16="http://schemas.microsoft.com/office/drawing/2014/main" id="{8DFCFFFB-D699-271B-A2FF-848A0FE8C8CF}"/>
              </a:ext>
            </a:extLst>
          </p:cNvPr>
          <p:cNvSpPr txBox="1">
            <a:spLocks noChangeArrowheads="1"/>
          </p:cNvSpPr>
          <p:nvPr/>
        </p:nvSpPr>
        <p:spPr bwMode="auto">
          <a:xfrm>
            <a:off x="4716463" y="3756025"/>
            <a:ext cx="19446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nl-BE" sz="1600">
                <a:solidFill>
                  <a:schemeClr val="bg1"/>
                </a:solidFill>
                <a:latin typeface="Verdana" panose="020B0604030504040204" pitchFamily="34" charset="0"/>
              </a:rPr>
              <a:t>Hole contact</a:t>
            </a:r>
            <a:endParaRPr lang="nl-BE" altLang="nl-BE" sz="1600">
              <a:solidFill>
                <a:schemeClr val="bg1"/>
              </a:solidFill>
              <a:latin typeface="Verdana" panose="020B060403050404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P spid="14" grpId="0" animBg="1"/>
      <p:bldP spid="15" grpId="0" animBg="1"/>
      <p:bldP spid="17" grpId="0" animBg="1"/>
      <p:bldP spid="18" grpId="0" animBg="1"/>
      <p:bldP spid="19" grpId="0" animBg="1"/>
      <p:bldP spid="20" grpId="0" animBg="1"/>
      <p:bldP spid="21"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F872E-32D6-B0CF-1256-728CB33973B7}"/>
              </a:ext>
            </a:extLst>
          </p:cNvPr>
          <p:cNvSpPr>
            <a:spLocks noGrp="1"/>
          </p:cNvSpPr>
          <p:nvPr>
            <p:ph type="title"/>
          </p:nvPr>
        </p:nvSpPr>
        <p:spPr>
          <a:xfrm>
            <a:off x="250825" y="195263"/>
            <a:ext cx="8642350" cy="412750"/>
          </a:xfrm>
        </p:spPr>
        <p:txBody>
          <a:bodyPr>
            <a:normAutofit fontScale="90000"/>
          </a:bodyPr>
          <a:lstStyle/>
          <a:p>
            <a:pPr>
              <a:defRPr/>
            </a:pPr>
            <a:r>
              <a:rPr lang="en-US" dirty="0"/>
              <a:t>Take away messages</a:t>
            </a:r>
            <a:endParaRPr lang="en-GB" dirty="0"/>
          </a:p>
        </p:txBody>
      </p:sp>
      <p:sp>
        <p:nvSpPr>
          <p:cNvPr id="81923" name="Content Placeholder 2">
            <a:extLst>
              <a:ext uri="{FF2B5EF4-FFF2-40B4-BE49-F238E27FC236}">
                <a16:creationId xmlns:a16="http://schemas.microsoft.com/office/drawing/2014/main" id="{02BF2402-0089-2068-1D74-59429CEB00B7}"/>
              </a:ext>
            </a:extLst>
          </p:cNvPr>
          <p:cNvSpPr>
            <a:spLocks noGrp="1"/>
          </p:cNvSpPr>
          <p:nvPr>
            <p:ph idx="1"/>
          </p:nvPr>
        </p:nvSpPr>
        <p:spPr>
          <a:xfrm>
            <a:off x="250825" y="627063"/>
            <a:ext cx="8642350" cy="3943350"/>
          </a:xfrm>
        </p:spPr>
        <p:txBody>
          <a:bodyPr/>
          <a:lstStyle/>
          <a:p>
            <a:r>
              <a:rPr lang="en-US" altLang="nl-BE" sz="2000">
                <a:latin typeface="Verdana" panose="020B0604030504040204" pitchFamily="34" charset="0"/>
              </a:rPr>
              <a:t>Basic working principle of solar cells</a:t>
            </a:r>
          </a:p>
          <a:p>
            <a:r>
              <a:rPr lang="en-US" altLang="nl-BE" sz="2000">
                <a:latin typeface="Verdana" panose="020B0604030504040204" pitchFamily="34" charset="0"/>
              </a:rPr>
              <a:t>Si technology and thin film technology -&gt; advantages and disadvantages of the different technologies</a:t>
            </a:r>
          </a:p>
          <a:p>
            <a:r>
              <a:rPr lang="en-US" altLang="nl-BE" sz="2000">
                <a:latin typeface="Verdana" panose="020B0604030504040204" pitchFamily="34" charset="0"/>
              </a:rPr>
              <a:t>Use of various materials and layers (active layer = absorber layer, non-active layers = contacts, emitters)</a:t>
            </a:r>
          </a:p>
          <a:p>
            <a:r>
              <a:rPr lang="en-US" altLang="nl-BE" sz="2000">
                <a:latin typeface="Verdana" panose="020B0604030504040204" pitchFamily="34" charset="0"/>
              </a:rPr>
              <a:t>Optical losses and how to deal with it</a:t>
            </a:r>
          </a:p>
          <a:p>
            <a:r>
              <a:rPr lang="en-US" altLang="nl-BE" sz="2000">
                <a:latin typeface="Verdana" panose="020B0604030504040204" pitchFamily="34" charset="0"/>
              </a:rPr>
              <a:t>Concept of tandem cells</a:t>
            </a:r>
          </a:p>
          <a:p>
            <a:endParaRPr lang="en-US" altLang="nl-BE" sz="2000">
              <a:latin typeface="Verdana" panose="020B0604030504040204" pitchFamily="34" charset="0"/>
            </a:endParaRPr>
          </a:p>
          <a:p>
            <a:r>
              <a:rPr lang="en-US" altLang="nl-BE" sz="2000">
                <a:latin typeface="Verdana" panose="020B0604030504040204" pitchFamily="34" charset="0"/>
              </a:rPr>
              <a:t>Next lectures: deposition techniques, characterization techniques, passivation &amp; light management structures</a:t>
            </a:r>
          </a:p>
          <a:p>
            <a:endParaRPr lang="en-US" altLang="nl-BE" sz="2000">
              <a:latin typeface="Verdana" panose="020B0604030504040204" pitchFamily="34" charset="0"/>
            </a:endParaRPr>
          </a:p>
          <a:p>
            <a:endParaRPr lang="en-GB" altLang="nl-BE" sz="2000">
              <a:latin typeface="Verdana" panose="020B0604030504040204" pitchFamily="34" charset="0"/>
            </a:endParaRP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6" name="Picture 11" descr="About EnergyVille | EnergyVille">
            <a:extLst>
              <a:ext uri="{FF2B5EF4-FFF2-40B4-BE49-F238E27FC236}">
                <a16:creationId xmlns:a16="http://schemas.microsoft.com/office/drawing/2014/main" id="{E8711AC7-E078-9B62-6564-3E819FE068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338" y="987425"/>
            <a:ext cx="3152775"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947" name="Picture 11">
            <a:extLst>
              <a:ext uri="{FF2B5EF4-FFF2-40B4-BE49-F238E27FC236}">
                <a16:creationId xmlns:a16="http://schemas.microsoft.com/office/drawing/2014/main" id="{EF8F0B6E-6F43-A7B7-6583-EF1D013DA3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5575" y="2932113"/>
            <a:ext cx="375285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AD64C53F-6087-FE3D-B2AE-BDC99581BDCE}"/>
              </a:ext>
            </a:extLst>
          </p:cNvPr>
          <p:cNvSpPr>
            <a:spLocks noGrp="1"/>
          </p:cNvSpPr>
          <p:nvPr>
            <p:ph type="title"/>
          </p:nvPr>
        </p:nvSpPr>
        <p:spPr>
          <a:xfrm>
            <a:off x="250825" y="195263"/>
            <a:ext cx="8642350" cy="412750"/>
          </a:xfrm>
        </p:spPr>
        <p:txBody>
          <a:bodyPr>
            <a:normAutofit fontScale="90000"/>
          </a:bodyPr>
          <a:lstStyle/>
          <a:p>
            <a:pPr>
              <a:defRPr/>
            </a:pPr>
            <a:r>
              <a:rPr lang="nl-NL" dirty="0" err="1"/>
              <a:t>Thin</a:t>
            </a:r>
            <a:r>
              <a:rPr lang="nl-NL" dirty="0"/>
              <a:t> film </a:t>
            </a:r>
            <a:r>
              <a:rPr lang="nl-NL" dirty="0" err="1"/>
              <a:t>solar</a:t>
            </a:r>
            <a:r>
              <a:rPr lang="nl-NL" dirty="0"/>
              <a:t> </a:t>
            </a:r>
            <a:r>
              <a:rPr lang="nl-NL" dirty="0" err="1"/>
              <a:t>cells</a:t>
            </a:r>
            <a:endParaRPr lang="nl-NL" dirty="0"/>
          </a:p>
        </p:txBody>
      </p:sp>
      <p:sp>
        <p:nvSpPr>
          <p:cNvPr id="16387" name="Tijdelijke aanduiding voor inhoud 7">
            <a:extLst>
              <a:ext uri="{FF2B5EF4-FFF2-40B4-BE49-F238E27FC236}">
                <a16:creationId xmlns:a16="http://schemas.microsoft.com/office/drawing/2014/main" id="{8F828014-5B80-FFFB-1FEB-1B43E1B79DCF}"/>
              </a:ext>
            </a:extLst>
          </p:cNvPr>
          <p:cNvSpPr>
            <a:spLocks noGrp="1"/>
          </p:cNvSpPr>
          <p:nvPr>
            <p:ph idx="1"/>
          </p:nvPr>
        </p:nvSpPr>
        <p:spPr>
          <a:xfrm>
            <a:off x="250825" y="627063"/>
            <a:ext cx="8642350" cy="3943350"/>
          </a:xfrm>
        </p:spPr>
        <p:txBody>
          <a:bodyPr/>
          <a:lstStyle/>
          <a:p>
            <a:r>
              <a:rPr lang="nl-NL" altLang="en-US" sz="1800">
                <a:latin typeface="Verdana" panose="020B0604030504040204" pitchFamily="34" charset="0"/>
              </a:rPr>
              <a:t>a-Si:H: One of the first commercially available thin film solar technology. They have an unavoidable problem related to the amourphous material: it is unstable over time (Steabler Wronski effect). Making the layer thinner, reduces this degradation. Thickness of a-Si:H layer: 200 - 400 nm. Too thin to absorb all the light </a:t>
            </a:r>
            <a:r>
              <a:rPr lang="nl-NL" altLang="en-US" sz="1800">
                <a:latin typeface="Verdana" panose="020B0604030504040204" pitchFamily="34" charset="0"/>
                <a:sym typeface="Wingdings" panose="05000000000000000000" pitchFamily="2" charset="2"/>
              </a:rPr>
              <a:t> </a:t>
            </a:r>
            <a:r>
              <a:rPr lang="nl-NL" altLang="en-US" sz="1800" u="sng">
                <a:latin typeface="Verdana" panose="020B0604030504040204" pitchFamily="34" charset="0"/>
                <a:sym typeface="Wingdings" panose="05000000000000000000" pitchFamily="2" charset="2"/>
              </a:rPr>
              <a:t>light management techniques using micro-structures</a:t>
            </a:r>
            <a:endParaRPr lang="nl-NL" altLang="en-US" sz="1800" u="sng">
              <a:latin typeface="Verdana" panose="020B0604030504040204" pitchFamily="34" charset="0"/>
            </a:endParaRPr>
          </a:p>
          <a:p>
            <a:endParaRPr lang="nl-NL" altLang="en-US" sz="1800">
              <a:latin typeface="Verdana" panose="020B0604030504040204" pitchFamily="34" charset="0"/>
            </a:endParaRPr>
          </a:p>
          <a:p>
            <a:r>
              <a:rPr lang="nl-NL" altLang="en-US" sz="1800">
                <a:latin typeface="Verdana" panose="020B0604030504040204" pitchFamily="34" charset="0"/>
              </a:rPr>
              <a:t>Cu(In,Ga)Se</a:t>
            </a:r>
            <a:r>
              <a:rPr lang="nl-NL" altLang="en-US" sz="1800" baseline="-25000">
                <a:latin typeface="Verdana" panose="020B0604030504040204" pitchFamily="34" charset="0"/>
              </a:rPr>
              <a:t>2</a:t>
            </a:r>
            <a:r>
              <a:rPr lang="nl-NL" altLang="en-US" sz="1800">
                <a:latin typeface="Verdana" panose="020B0604030504040204" pitchFamily="34" charset="0"/>
              </a:rPr>
              <a:t>: one of the most effecient thin film solar cell technology. For large scale application, the element Indium (In) causes concern due to the multiple usage in electronics generally (i.e. touch screens). Thickness of CIGS layer in commerical solar panels: 2-3 µm </a:t>
            </a:r>
            <a:r>
              <a:rPr lang="nl-NL" altLang="en-US" sz="1800">
                <a:latin typeface="Verdana" panose="020B0604030504040204" pitchFamily="34" charset="0"/>
                <a:sym typeface="Wingdings" panose="05000000000000000000" pitchFamily="2" charset="2"/>
              </a:rPr>
              <a:t></a:t>
            </a:r>
            <a:r>
              <a:rPr lang="nl-NL" altLang="en-US" sz="1800">
                <a:latin typeface="Verdana" panose="020B0604030504040204" pitchFamily="34" charset="0"/>
              </a:rPr>
              <a:t> ultrathin (~500 nm) CIGS in development </a:t>
            </a:r>
            <a:r>
              <a:rPr lang="nl-NL" altLang="en-US" sz="1800">
                <a:latin typeface="Verdana" panose="020B0604030504040204" pitchFamily="34" charset="0"/>
                <a:sym typeface="Wingdings" panose="05000000000000000000" pitchFamily="2" charset="2"/>
              </a:rPr>
              <a:t> </a:t>
            </a:r>
            <a:r>
              <a:rPr lang="nl-NL" altLang="en-US" sz="1800" u="sng">
                <a:latin typeface="Verdana" panose="020B0604030504040204" pitchFamily="34" charset="0"/>
                <a:sym typeface="Wingdings" panose="05000000000000000000" pitchFamily="2" charset="2"/>
              </a:rPr>
              <a:t>passivation and light management required</a:t>
            </a:r>
            <a:endParaRPr lang="nl-NL" altLang="en-US" sz="1800" u="sng">
              <a:latin typeface="Verdana" panose="020B0604030504040204" pitchFamily="34" charset="0"/>
            </a:endParaRPr>
          </a:p>
          <a:p>
            <a:endParaRPr lang="nl-NL" altLang="en-US" sz="1800">
              <a:latin typeface="Verdana" panose="020B060403050404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F9BE06C-6D83-144D-E80D-DB3690EC2002}"/>
              </a:ext>
            </a:extLst>
          </p:cNvPr>
          <p:cNvSpPr/>
          <p:nvPr/>
        </p:nvSpPr>
        <p:spPr>
          <a:xfrm>
            <a:off x="6373813" y="1058863"/>
            <a:ext cx="1503362" cy="3025775"/>
          </a:xfrm>
          <a:prstGeom prst="rect">
            <a:avLst/>
          </a:prstGeom>
          <a:solidFill>
            <a:schemeClr val="accent1">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 name="Title 1">
            <a:extLst>
              <a:ext uri="{FF2B5EF4-FFF2-40B4-BE49-F238E27FC236}">
                <a16:creationId xmlns:a16="http://schemas.microsoft.com/office/drawing/2014/main" id="{489E6A9A-416F-BE6D-EFD1-573AC215B038}"/>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
        <p:nvSpPr>
          <p:cNvPr id="18436" name="Content Placeholder 2">
            <a:extLst>
              <a:ext uri="{FF2B5EF4-FFF2-40B4-BE49-F238E27FC236}">
                <a16:creationId xmlns:a16="http://schemas.microsoft.com/office/drawing/2014/main" id="{E1BABCFA-05A8-2EB7-AA41-0EB0ABD9534F}"/>
              </a:ext>
            </a:extLst>
          </p:cNvPr>
          <p:cNvSpPr>
            <a:spLocks noGrp="1"/>
          </p:cNvSpPr>
          <p:nvPr>
            <p:ph idx="1"/>
          </p:nvPr>
        </p:nvSpPr>
        <p:spPr>
          <a:xfrm>
            <a:off x="250825" y="600075"/>
            <a:ext cx="8642350" cy="3943350"/>
          </a:xfrm>
        </p:spPr>
        <p:txBody>
          <a:bodyPr/>
          <a:lstStyle/>
          <a:p>
            <a:r>
              <a:rPr lang="en-US" altLang="en-US" sz="1800">
                <a:latin typeface="Verdana" panose="020B0604030504040204" pitchFamily="34" charset="0"/>
              </a:rPr>
              <a:t>Light and interaction with matter</a:t>
            </a:r>
          </a:p>
          <a:p>
            <a:endParaRPr lang="en-US" altLang="en-US" sz="1800">
              <a:latin typeface="Verdana" panose="020B0604030504040204" pitchFamily="34" charset="0"/>
            </a:endParaRPr>
          </a:p>
          <a:p>
            <a:r>
              <a:rPr lang="en-US" altLang="en-US" sz="1800">
                <a:latin typeface="Verdana" panose="020B0604030504040204" pitchFamily="34" charset="0"/>
              </a:rPr>
              <a:t>Refractive index</a:t>
            </a:r>
          </a:p>
          <a:p>
            <a:pPr lvl="1"/>
            <a:r>
              <a:rPr lang="en-US" altLang="en-US" sz="1200">
                <a:latin typeface="Verdana" panose="020B0604030504040204" pitchFamily="34" charset="0"/>
              </a:rPr>
              <a:t>Complex number: N = n + ik</a:t>
            </a:r>
          </a:p>
          <a:p>
            <a:pPr lvl="2"/>
            <a:r>
              <a:rPr lang="en-US" altLang="en-US" sz="1200">
                <a:latin typeface="Verdana" panose="020B0604030504040204" pitchFamily="34" charset="0"/>
              </a:rPr>
              <a:t>Real n: refractive index</a:t>
            </a:r>
          </a:p>
          <a:p>
            <a:pPr lvl="2"/>
            <a:r>
              <a:rPr lang="en-US" altLang="en-US" sz="1200">
                <a:latin typeface="Verdana" panose="020B0604030504040204" pitchFamily="34" charset="0"/>
              </a:rPr>
              <a:t>Complex k: extinction coefficient</a:t>
            </a:r>
          </a:p>
          <a:p>
            <a:r>
              <a:rPr lang="en-US" altLang="en-US" sz="1800">
                <a:latin typeface="Verdana" panose="020B0604030504040204" pitchFamily="34" charset="0"/>
              </a:rPr>
              <a:t>Light diffraction</a:t>
            </a:r>
          </a:p>
          <a:p>
            <a:pPr lvl="1"/>
            <a:r>
              <a:rPr lang="en-US" altLang="en-US" sz="1200">
                <a:latin typeface="Verdana" panose="020B0604030504040204" pitchFamily="34" charset="0"/>
              </a:rPr>
              <a:t>Snellius’ law</a:t>
            </a:r>
          </a:p>
        </p:txBody>
      </p:sp>
      <p:sp>
        <p:nvSpPr>
          <p:cNvPr id="18437" name="TextBox 3">
            <a:extLst>
              <a:ext uri="{FF2B5EF4-FFF2-40B4-BE49-F238E27FC236}">
                <a16:creationId xmlns:a16="http://schemas.microsoft.com/office/drawing/2014/main" id="{068DCBEE-A678-49B7-AFD3-BA7089F11528}"/>
              </a:ext>
            </a:extLst>
          </p:cNvPr>
          <p:cNvSpPr txBox="1">
            <a:spLocks noChangeArrowheads="1"/>
          </p:cNvSpPr>
          <p:nvPr/>
        </p:nvSpPr>
        <p:spPr bwMode="auto">
          <a:xfrm>
            <a:off x="6183313" y="5518150"/>
            <a:ext cx="45720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100">
                <a:latin typeface="Verdana" panose="020B0604030504040204" pitchFamily="34" charset="0"/>
              </a:rPr>
              <a:t>https://en.wikipedia.org/wiki/Diffuse_reflection</a:t>
            </a:r>
          </a:p>
        </p:txBody>
      </p:sp>
      <p:cxnSp>
        <p:nvCxnSpPr>
          <p:cNvPr id="4" name="Straight Arrow Connector 3">
            <a:extLst>
              <a:ext uri="{FF2B5EF4-FFF2-40B4-BE49-F238E27FC236}">
                <a16:creationId xmlns:a16="http://schemas.microsoft.com/office/drawing/2014/main" id="{699B2A60-1D01-2489-9B6A-818E170092DE}"/>
              </a:ext>
            </a:extLst>
          </p:cNvPr>
          <p:cNvCxnSpPr>
            <a:cxnSpLocks/>
          </p:cNvCxnSpPr>
          <p:nvPr/>
        </p:nvCxnSpPr>
        <p:spPr>
          <a:xfrm>
            <a:off x="5005388" y="1211263"/>
            <a:ext cx="1368425" cy="92868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AE8B0700-1C35-7660-BC87-2576872D4E83}"/>
              </a:ext>
            </a:extLst>
          </p:cNvPr>
          <p:cNvCxnSpPr>
            <a:cxnSpLocks/>
          </p:cNvCxnSpPr>
          <p:nvPr/>
        </p:nvCxnSpPr>
        <p:spPr>
          <a:xfrm>
            <a:off x="6373813" y="2147888"/>
            <a:ext cx="1503362" cy="314325"/>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2819CAB1-26B7-B1F9-8D5B-356E8AD53F64}"/>
              </a:ext>
            </a:extLst>
          </p:cNvPr>
          <p:cNvCxnSpPr>
            <a:cxnSpLocks/>
          </p:cNvCxnSpPr>
          <p:nvPr/>
        </p:nvCxnSpPr>
        <p:spPr>
          <a:xfrm>
            <a:off x="4716463" y="2139950"/>
            <a:ext cx="3308350" cy="7938"/>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536AAECB-9043-439E-5B9D-9C422C7909DE}"/>
              </a:ext>
            </a:extLst>
          </p:cNvPr>
          <p:cNvSpPr txBox="1">
            <a:spLocks noRot="1" noChangeAspect="1" noMove="1" noResize="1" noEditPoints="1" noAdjustHandles="1" noChangeArrowheads="1" noChangeShapeType="1" noTextEdit="1"/>
          </p:cNvSpPr>
          <p:nvPr/>
        </p:nvSpPr>
        <p:spPr>
          <a:xfrm>
            <a:off x="5640147" y="1738259"/>
            <a:ext cx="720080" cy="369332"/>
          </a:xfrm>
          <a:prstGeom prst="rect">
            <a:avLst/>
          </a:prstGeom>
          <a:blipFill>
            <a:blip r:embed="rId3"/>
            <a:stretch>
              <a:fillRect b="-1639"/>
            </a:stretch>
          </a:blipFill>
        </p:spPr>
        <p:txBody>
          <a:bodyPr/>
          <a:lstStyle/>
          <a:p>
            <a:pPr>
              <a:defRPr/>
            </a:pPr>
            <a:r>
              <a:rPr lang="en-GB">
                <a:noFill/>
              </a:rPr>
              <a:t> </a:t>
            </a:r>
          </a:p>
        </p:txBody>
      </p:sp>
      <p:sp>
        <p:nvSpPr>
          <p:cNvPr id="26" name="TextBox 25">
            <a:extLst>
              <a:ext uri="{FF2B5EF4-FFF2-40B4-BE49-F238E27FC236}">
                <a16:creationId xmlns:a16="http://schemas.microsoft.com/office/drawing/2014/main" id="{DD08B681-F337-EF4E-0879-A349EF835CAE}"/>
              </a:ext>
            </a:extLst>
          </p:cNvPr>
          <p:cNvSpPr txBox="1">
            <a:spLocks noRot="1" noChangeAspect="1" noMove="1" noResize="1" noEditPoints="1" noAdjustHandles="1" noChangeArrowheads="1" noChangeShapeType="1" noTextEdit="1"/>
          </p:cNvSpPr>
          <p:nvPr/>
        </p:nvSpPr>
        <p:spPr>
          <a:xfrm>
            <a:off x="7615567" y="2092036"/>
            <a:ext cx="720080" cy="338554"/>
          </a:xfrm>
          <a:prstGeom prst="rect">
            <a:avLst/>
          </a:prstGeom>
          <a:blipFill>
            <a:blip r:embed="rId4"/>
            <a:stretch>
              <a:fillRect/>
            </a:stretch>
          </a:blipFill>
        </p:spPr>
        <p:txBody>
          <a:bodyPr/>
          <a:lstStyle/>
          <a:p>
            <a:pPr>
              <a:defRPr/>
            </a:pPr>
            <a:r>
              <a:rPr lang="en-GB">
                <a:noFill/>
              </a:rPr>
              <a:t> </a:t>
            </a:r>
          </a:p>
        </p:txBody>
      </p:sp>
      <p:pic>
        <p:nvPicPr>
          <p:cNvPr id="18443" name="Picture 2">
            <a:extLst>
              <a:ext uri="{FF2B5EF4-FFF2-40B4-BE49-F238E27FC236}">
                <a16:creationId xmlns:a16="http://schemas.microsoft.com/office/drawing/2014/main" id="{53C794C4-698F-FD69-158E-AF6A1A3B99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4600" y="3003550"/>
            <a:ext cx="1311275"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4" name="TextBox 12">
            <a:extLst>
              <a:ext uri="{FF2B5EF4-FFF2-40B4-BE49-F238E27FC236}">
                <a16:creationId xmlns:a16="http://schemas.microsoft.com/office/drawing/2014/main" id="{8D312BDA-6328-4CED-0575-B6657983AEA3}"/>
              </a:ext>
            </a:extLst>
          </p:cNvPr>
          <p:cNvSpPr txBox="1">
            <a:spLocks noChangeArrowheads="1"/>
          </p:cNvSpPr>
          <p:nvPr/>
        </p:nvSpPr>
        <p:spPr bwMode="auto">
          <a:xfrm>
            <a:off x="5192713" y="3178175"/>
            <a:ext cx="1295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Air</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1</a:t>
            </a:r>
            <a:r>
              <a:rPr lang="en-US" altLang="en-US" sz="2000">
                <a:latin typeface="Verdana" panose="020B0604030504040204" pitchFamily="34" charset="0"/>
              </a:rPr>
              <a:t> = 1</a:t>
            </a:r>
            <a:endParaRPr lang="en-GB" altLang="en-US" sz="2000">
              <a:latin typeface="Verdana" panose="020B0604030504040204" pitchFamily="34" charset="0"/>
            </a:endParaRPr>
          </a:p>
        </p:txBody>
      </p:sp>
      <p:sp>
        <p:nvSpPr>
          <p:cNvPr id="18445" name="TextBox 16">
            <a:extLst>
              <a:ext uri="{FF2B5EF4-FFF2-40B4-BE49-F238E27FC236}">
                <a16:creationId xmlns:a16="http://schemas.microsoft.com/office/drawing/2014/main" id="{87BBE44B-3549-8656-AB23-A414D46EF274}"/>
              </a:ext>
            </a:extLst>
          </p:cNvPr>
          <p:cNvSpPr txBox="1">
            <a:spLocks noChangeArrowheads="1"/>
          </p:cNvSpPr>
          <p:nvPr/>
        </p:nvSpPr>
        <p:spPr bwMode="auto">
          <a:xfrm>
            <a:off x="6496050" y="3100388"/>
            <a:ext cx="17414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2000">
                <a:latin typeface="Verdana" panose="020B0604030504040204" pitchFamily="34" charset="0"/>
              </a:rPr>
              <a:t>CIGS</a:t>
            </a:r>
          </a:p>
          <a:p>
            <a:pPr>
              <a:spcBef>
                <a:spcPct val="0"/>
              </a:spcBef>
              <a:buFontTx/>
              <a:buNone/>
            </a:pPr>
            <a:r>
              <a:rPr lang="en-US" altLang="en-US" sz="2000">
                <a:latin typeface="Verdana" panose="020B0604030504040204" pitchFamily="34" charset="0"/>
              </a:rPr>
              <a:t>n</a:t>
            </a:r>
            <a:r>
              <a:rPr lang="en-US" altLang="en-US" sz="2000" baseline="-25000">
                <a:latin typeface="Verdana" panose="020B0604030504040204" pitchFamily="34" charset="0"/>
              </a:rPr>
              <a:t>2</a:t>
            </a:r>
            <a:r>
              <a:rPr lang="en-US" altLang="en-US" sz="2000">
                <a:latin typeface="Verdana" panose="020B0604030504040204" pitchFamily="34" charset="0"/>
              </a:rPr>
              <a:t> ~ 3</a:t>
            </a:r>
            <a:endParaRPr lang="en-GB" altLang="en-US" sz="2000">
              <a:latin typeface="Verdana" panose="020B0604030504040204" pitchFamily="34" charset="0"/>
            </a:endParaRPr>
          </a:p>
        </p:txBody>
      </p:sp>
      <p:cxnSp>
        <p:nvCxnSpPr>
          <p:cNvPr id="14" name="Straight Arrow Connector 13">
            <a:extLst>
              <a:ext uri="{FF2B5EF4-FFF2-40B4-BE49-F238E27FC236}">
                <a16:creationId xmlns:a16="http://schemas.microsoft.com/office/drawing/2014/main" id="{E1C0ABDB-84D4-67A4-9F19-AFE2B2F75530}"/>
              </a:ext>
            </a:extLst>
          </p:cNvPr>
          <p:cNvCxnSpPr>
            <a:cxnSpLocks/>
          </p:cNvCxnSpPr>
          <p:nvPr/>
        </p:nvCxnSpPr>
        <p:spPr>
          <a:xfrm>
            <a:off x="7812088" y="2427288"/>
            <a:ext cx="666750" cy="433387"/>
          </a:xfrm>
          <a:prstGeom prst="straightConnector1">
            <a:avLst/>
          </a:prstGeom>
          <a:ln w="6350">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9435987E-5C44-D105-27D7-404A2839A02C}"/>
              </a:ext>
            </a:extLst>
          </p:cNvPr>
          <p:cNvCxnSpPr>
            <a:cxnSpLocks/>
          </p:cNvCxnSpPr>
          <p:nvPr/>
        </p:nvCxnSpPr>
        <p:spPr>
          <a:xfrm flipH="1">
            <a:off x="5068888" y="2136775"/>
            <a:ext cx="1301750" cy="795338"/>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1A3CB-2747-D53F-C364-83A8C0469C09}"/>
              </a:ext>
            </a:extLst>
          </p:cNvPr>
          <p:cNvSpPr>
            <a:spLocks noGrp="1"/>
          </p:cNvSpPr>
          <p:nvPr>
            <p:ph type="title"/>
          </p:nvPr>
        </p:nvSpPr>
        <p:spPr>
          <a:xfrm>
            <a:off x="250825" y="195263"/>
            <a:ext cx="8642350" cy="412750"/>
          </a:xfrm>
        </p:spPr>
        <p:txBody>
          <a:bodyPr>
            <a:normAutofit fontScale="90000"/>
          </a:bodyPr>
          <a:lstStyle/>
          <a:p>
            <a:pPr>
              <a:defRPr/>
            </a:pPr>
            <a:r>
              <a:rPr lang="en-US" dirty="0"/>
              <a:t>Short introduction optics</a:t>
            </a:r>
            <a:endParaRPr lang="en-GB" dirty="0"/>
          </a:p>
        </p:txBody>
      </p:sp>
      <p:sp>
        <p:nvSpPr>
          <p:cNvPr id="20483" name="Content Placeholder 2">
            <a:extLst>
              <a:ext uri="{FF2B5EF4-FFF2-40B4-BE49-F238E27FC236}">
                <a16:creationId xmlns:a16="http://schemas.microsoft.com/office/drawing/2014/main" id="{52BA48D5-17DB-B8D6-3693-FDCDCA0DD9A5}"/>
              </a:ext>
            </a:extLst>
          </p:cNvPr>
          <p:cNvSpPr>
            <a:spLocks noGrp="1"/>
          </p:cNvSpPr>
          <p:nvPr>
            <p:ph idx="1"/>
          </p:nvPr>
        </p:nvSpPr>
        <p:spPr>
          <a:xfrm>
            <a:off x="250825" y="600075"/>
            <a:ext cx="8642350" cy="3943350"/>
          </a:xfrm>
        </p:spPr>
        <p:txBody>
          <a:bodyPr/>
          <a:lstStyle/>
          <a:p>
            <a:r>
              <a:rPr lang="en-US" altLang="en-US" sz="1800">
                <a:latin typeface="Verdana" panose="020B0604030504040204" pitchFamily="34" charset="0"/>
              </a:rPr>
              <a:t>Light and interaction with matter</a:t>
            </a:r>
          </a:p>
          <a:p>
            <a:endParaRPr lang="en-US" altLang="en-US" sz="1800">
              <a:latin typeface="Verdana" panose="020B0604030504040204" pitchFamily="34" charset="0"/>
            </a:endParaRPr>
          </a:p>
          <a:p>
            <a:r>
              <a:rPr lang="en-US" altLang="en-US" sz="1800">
                <a:latin typeface="Verdana" panose="020B0604030504040204" pitchFamily="34" charset="0"/>
              </a:rPr>
              <a:t>Refractive index</a:t>
            </a:r>
          </a:p>
          <a:p>
            <a:pPr lvl="1"/>
            <a:r>
              <a:rPr lang="en-US" altLang="en-US" sz="1200">
                <a:latin typeface="Verdana" panose="020B0604030504040204" pitchFamily="34" charset="0"/>
              </a:rPr>
              <a:t>Complex number: N = n + ik</a:t>
            </a:r>
          </a:p>
          <a:p>
            <a:pPr lvl="2"/>
            <a:r>
              <a:rPr lang="en-US" altLang="en-US" sz="1200">
                <a:latin typeface="Verdana" panose="020B0604030504040204" pitchFamily="34" charset="0"/>
              </a:rPr>
              <a:t>Real n: refractive index</a:t>
            </a:r>
          </a:p>
          <a:p>
            <a:pPr lvl="2"/>
            <a:r>
              <a:rPr lang="en-US" altLang="en-US" sz="1200">
                <a:latin typeface="Verdana" panose="020B0604030504040204" pitchFamily="34" charset="0"/>
              </a:rPr>
              <a:t>Complex k: extinction coefficient</a:t>
            </a:r>
          </a:p>
        </p:txBody>
      </p:sp>
      <p:sp>
        <p:nvSpPr>
          <p:cNvPr id="20484" name="TextBox 3">
            <a:extLst>
              <a:ext uri="{FF2B5EF4-FFF2-40B4-BE49-F238E27FC236}">
                <a16:creationId xmlns:a16="http://schemas.microsoft.com/office/drawing/2014/main" id="{F8D03DBD-2A99-FB0E-77F5-AEACD5F22E1B}"/>
              </a:ext>
            </a:extLst>
          </p:cNvPr>
          <p:cNvSpPr txBox="1">
            <a:spLocks noChangeArrowheads="1"/>
          </p:cNvSpPr>
          <p:nvPr/>
        </p:nvSpPr>
        <p:spPr bwMode="auto">
          <a:xfrm>
            <a:off x="6183313" y="5518150"/>
            <a:ext cx="45720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GB" altLang="en-US" sz="1100">
                <a:latin typeface="Verdana" panose="020B0604030504040204" pitchFamily="34" charset="0"/>
              </a:rPr>
              <a:t>https://en.wikipedia.org/wiki/Diffuse_reflection</a:t>
            </a:r>
          </a:p>
        </p:txBody>
      </p:sp>
      <p:pic>
        <p:nvPicPr>
          <p:cNvPr id="20485" name="Picture 2">
            <a:extLst>
              <a:ext uri="{FF2B5EF4-FFF2-40B4-BE49-F238E27FC236}">
                <a16:creationId xmlns:a16="http://schemas.microsoft.com/office/drawing/2014/main" id="{4FDE4E29-9F6D-9965-9E81-02ED739DB1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3350" y="2427288"/>
            <a:ext cx="5503863" cy="2116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theme/theme1.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6319</TotalTime>
  <Words>2383</Words>
  <Application>Microsoft Office PowerPoint</Application>
  <PresentationFormat>On-screen Show (16:9)</PresentationFormat>
  <Paragraphs>435</Paragraphs>
  <Slides>61</Slides>
  <Notes>12</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61</vt:i4>
      </vt:variant>
    </vt:vector>
  </HeadingPairs>
  <TitlesOfParts>
    <vt:vector size="82" baseType="lpstr">
      <vt:lpstr>Verdana</vt:lpstr>
      <vt:lpstr>MS PGothic</vt:lpstr>
      <vt:lpstr>Arial</vt:lpstr>
      <vt:lpstr>Calibri</vt:lpstr>
      <vt:lpstr>Times</vt:lpstr>
      <vt:lpstr>Wingdings</vt:lpstr>
      <vt:lpstr>Whitney-Semibold2</vt:lpstr>
      <vt:lpstr>Helvetica-Bold</vt:lpstr>
      <vt:lpstr>Helvetica</vt:lpstr>
      <vt:lpstr>MS-Mincho</vt:lpstr>
      <vt:lpstr>Universal-GreekwithMathPi</vt:lpstr>
      <vt:lpstr>AdvOTce3d9a73</vt:lpstr>
      <vt:lpstr>AdvTT28cd547d.B</vt:lpstr>
      <vt:lpstr>AdvTTb278f7d1</vt:lpstr>
      <vt:lpstr>-apple-system</vt:lpstr>
      <vt:lpstr>Harding</vt:lpstr>
      <vt:lpstr>AdvTTd7835f12</vt:lpstr>
      <vt:lpstr>AdvTT0b7bb6fa.I</vt:lpstr>
      <vt:lpstr>AdvTT82e34213.B</vt:lpstr>
      <vt:lpstr>AdvTTd7835f12+20</vt:lpstr>
      <vt:lpstr>Office-thema</vt:lpstr>
      <vt:lpstr>MINAT: Thin film Solar Cells - Micro-structures and transparent contacts</vt:lpstr>
      <vt:lpstr>PowerPoint Presentation</vt:lpstr>
      <vt:lpstr>Thin film solar cells</vt:lpstr>
      <vt:lpstr>Thin film solar cells</vt:lpstr>
      <vt:lpstr>Thin film solar cells</vt:lpstr>
      <vt:lpstr>Thin film solar cells</vt:lpstr>
      <vt:lpstr>Thin film solar cells</vt:lpstr>
      <vt:lpstr>Short introduction optics</vt:lpstr>
      <vt:lpstr>Short introduction optics</vt:lpstr>
      <vt:lpstr>Short introduction optics</vt:lpstr>
      <vt:lpstr>Short introduction optics</vt:lpstr>
      <vt:lpstr>Short introduction optics</vt:lpstr>
      <vt:lpstr>Short introduction optics</vt:lpstr>
      <vt:lpstr>Short introduction optics</vt:lpstr>
      <vt:lpstr>Optical losses</vt:lpstr>
      <vt:lpstr>Optical losses</vt:lpstr>
      <vt:lpstr>Anti-reflection coating</vt:lpstr>
      <vt:lpstr>Anti-reflection coating</vt:lpstr>
      <vt:lpstr>Anti-reflection coating</vt:lpstr>
      <vt:lpstr>Transparent conductive layers</vt:lpstr>
      <vt:lpstr>Transparent conductive layers</vt:lpstr>
      <vt:lpstr>Sheet resistivity</vt:lpstr>
      <vt:lpstr>Sheet resistivity</vt:lpstr>
      <vt:lpstr>Sheer resistivity</vt:lpstr>
      <vt:lpstr>Sheet resistivity</vt:lpstr>
      <vt:lpstr>Transparency</vt:lpstr>
      <vt:lpstr>Optical losses</vt:lpstr>
      <vt:lpstr>Absorption</vt:lpstr>
      <vt:lpstr>Absorption</vt:lpstr>
      <vt:lpstr>Light management</vt:lpstr>
      <vt:lpstr>Light management</vt:lpstr>
      <vt:lpstr>Light management</vt:lpstr>
      <vt:lpstr>Quantum efficiency </vt:lpstr>
      <vt:lpstr>Quantum efficiency </vt:lpstr>
      <vt:lpstr>Light scattering </vt:lpstr>
      <vt:lpstr>Light scattering</vt:lpstr>
      <vt:lpstr>Back reflector</vt:lpstr>
      <vt:lpstr>Back reflector</vt:lpstr>
      <vt:lpstr>Thin film Si cells</vt:lpstr>
      <vt:lpstr>Back reflector / light scattering in CIGS </vt:lpstr>
      <vt:lpstr>Method</vt:lpstr>
      <vt:lpstr>Light management in CIGS</vt:lpstr>
      <vt:lpstr>Metallic nanoparticles</vt:lpstr>
      <vt:lpstr>Metallic nanoparticles</vt:lpstr>
      <vt:lpstr>Metal nanoparticles</vt:lpstr>
      <vt:lpstr>Method</vt:lpstr>
      <vt:lpstr>Light management in CIGS</vt:lpstr>
      <vt:lpstr>Light management in CIGS</vt:lpstr>
      <vt:lpstr>Light management in CIGS</vt:lpstr>
      <vt:lpstr>Beyond single junction solar cells</vt:lpstr>
      <vt:lpstr>Beyond single junction solar cells</vt:lpstr>
      <vt:lpstr>Beyond single junction solar cells</vt:lpstr>
      <vt:lpstr>Beyond single junction solar cells</vt:lpstr>
      <vt:lpstr>Tandem structures</vt:lpstr>
      <vt:lpstr>Tandem structures</vt:lpstr>
      <vt:lpstr>Thin film solar cells</vt:lpstr>
      <vt:lpstr>Tandem structures</vt:lpstr>
      <vt:lpstr>Tandem structures</vt:lpstr>
      <vt:lpstr>Tandem structures</vt:lpstr>
      <vt:lpstr>Take away messages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  -  Studeren in het  hoger onderwijs     Luc De Schepper rector  Universiteit Hasselt</dc:title>
  <dc:creator>Mieke Daenen</dc:creator>
  <cp:lastModifiedBy>Bram Vanderwegen</cp:lastModifiedBy>
  <cp:revision>471</cp:revision>
  <cp:lastPrinted>2010-10-06T10:08:21Z</cp:lastPrinted>
  <dcterms:created xsi:type="dcterms:W3CDTF">2012-11-05T14:29:46Z</dcterms:created>
  <dcterms:modified xsi:type="dcterms:W3CDTF">2024-01-02T13:39:25Z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02d096a-b9c6-47d3-a057-0331d74161ec_Enabled">
    <vt:lpwstr>true</vt:lpwstr>
  </property>
  <property fmtid="{D5CDD505-2E9C-101B-9397-08002B2CF9AE}" pid="3" name="MSIP_Label_902d096a-b9c6-47d3-a057-0331d74161ec_SetDate">
    <vt:lpwstr>2021-11-15T13:10:48Z</vt:lpwstr>
  </property>
  <property fmtid="{D5CDD505-2E9C-101B-9397-08002B2CF9AE}" pid="4" name="MSIP_Label_902d096a-b9c6-47d3-a057-0331d74161ec_Method">
    <vt:lpwstr>Privileged</vt:lpwstr>
  </property>
  <property fmtid="{D5CDD505-2E9C-101B-9397-08002B2CF9AE}" pid="5" name="MSIP_Label_902d096a-b9c6-47d3-a057-0331d74161ec_Name">
    <vt:lpwstr>Confidential - General - Unmarked</vt:lpwstr>
  </property>
  <property fmtid="{D5CDD505-2E9C-101B-9397-08002B2CF9AE}" pid="6" name="MSIP_Label_902d096a-b9c6-47d3-a057-0331d74161ec_SiteId">
    <vt:lpwstr>a72d5a72-25ee-40f0-9bd1-067cb5b770d4</vt:lpwstr>
  </property>
  <property fmtid="{D5CDD505-2E9C-101B-9397-08002B2CF9AE}" pid="7" name="MSIP_Label_902d096a-b9c6-47d3-a057-0331d74161ec_ActionId">
    <vt:lpwstr>b6fa7441-81ea-4956-ba40-a3687ea13dcb</vt:lpwstr>
  </property>
  <property fmtid="{D5CDD505-2E9C-101B-9397-08002B2CF9AE}" pid="8" name="MSIP_Label_902d096a-b9c6-47d3-a057-0331d74161ec_ContentBits">
    <vt:lpwstr>0</vt:lpwstr>
  </property>
</Properties>
</file>